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6858000" cy="9144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1512" y="-84"/>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2840568"/>
            <a:ext cx="5829300" cy="1960033"/>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740DDD16-6E75-469F-B546-5FEF19DD4486}" type="datetimeFigureOut">
              <a:rPr kumimoji="1" lang="ja-JP" altLang="en-US" smtClean="0"/>
              <a:t>2013/11/19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ED3727F-CEC6-4CAF-9254-7EEBA402525C}" type="slidenum">
              <a:rPr kumimoji="1" lang="ja-JP" altLang="en-US" smtClean="0"/>
              <a:t>‹#›</a:t>
            </a:fld>
            <a:endParaRPr kumimoji="1" lang="ja-JP" altLang="en-US"/>
          </a:p>
        </p:txBody>
      </p:sp>
    </p:spTree>
    <p:extLst>
      <p:ext uri="{BB962C8B-B14F-4D97-AF65-F5344CB8AC3E}">
        <p14:creationId xmlns:p14="http://schemas.microsoft.com/office/powerpoint/2010/main" val="3456314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40DDD16-6E75-469F-B546-5FEF19DD4486}" type="datetimeFigureOut">
              <a:rPr kumimoji="1" lang="ja-JP" altLang="en-US" smtClean="0"/>
              <a:t>2013/11/19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ED3727F-CEC6-4CAF-9254-7EEBA402525C}" type="slidenum">
              <a:rPr kumimoji="1" lang="ja-JP" altLang="en-US" smtClean="0"/>
              <a:t>‹#›</a:t>
            </a:fld>
            <a:endParaRPr kumimoji="1" lang="ja-JP" altLang="en-US"/>
          </a:p>
        </p:txBody>
      </p:sp>
    </p:spTree>
    <p:extLst>
      <p:ext uri="{BB962C8B-B14F-4D97-AF65-F5344CB8AC3E}">
        <p14:creationId xmlns:p14="http://schemas.microsoft.com/office/powerpoint/2010/main" val="2288858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66185"/>
            <a:ext cx="1543050" cy="7802033"/>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342900" y="366185"/>
            <a:ext cx="4514850" cy="7802033"/>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40DDD16-6E75-469F-B546-5FEF19DD4486}" type="datetimeFigureOut">
              <a:rPr kumimoji="1" lang="ja-JP" altLang="en-US" smtClean="0"/>
              <a:t>2013/11/19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ED3727F-CEC6-4CAF-9254-7EEBA402525C}" type="slidenum">
              <a:rPr kumimoji="1" lang="ja-JP" altLang="en-US" smtClean="0"/>
              <a:t>‹#›</a:t>
            </a:fld>
            <a:endParaRPr kumimoji="1" lang="ja-JP" altLang="en-US"/>
          </a:p>
        </p:txBody>
      </p:sp>
    </p:spTree>
    <p:extLst>
      <p:ext uri="{BB962C8B-B14F-4D97-AF65-F5344CB8AC3E}">
        <p14:creationId xmlns:p14="http://schemas.microsoft.com/office/powerpoint/2010/main" val="556248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40DDD16-6E75-469F-B546-5FEF19DD4486}" type="datetimeFigureOut">
              <a:rPr kumimoji="1" lang="ja-JP" altLang="en-US" smtClean="0"/>
              <a:t>2013/11/19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ED3727F-CEC6-4CAF-9254-7EEBA402525C}" type="slidenum">
              <a:rPr kumimoji="1" lang="ja-JP" altLang="en-US" smtClean="0"/>
              <a:t>‹#›</a:t>
            </a:fld>
            <a:endParaRPr kumimoji="1" lang="ja-JP" altLang="en-US"/>
          </a:p>
        </p:txBody>
      </p:sp>
    </p:spTree>
    <p:extLst>
      <p:ext uri="{BB962C8B-B14F-4D97-AF65-F5344CB8AC3E}">
        <p14:creationId xmlns:p14="http://schemas.microsoft.com/office/powerpoint/2010/main" val="1516286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5875867"/>
            <a:ext cx="5829300" cy="1816100"/>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740DDD16-6E75-469F-B546-5FEF19DD4486}" type="datetimeFigureOut">
              <a:rPr kumimoji="1" lang="ja-JP" altLang="en-US" smtClean="0"/>
              <a:t>2013/11/19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ED3727F-CEC6-4CAF-9254-7EEBA402525C}" type="slidenum">
              <a:rPr kumimoji="1" lang="ja-JP" altLang="en-US" smtClean="0"/>
              <a:t>‹#›</a:t>
            </a:fld>
            <a:endParaRPr kumimoji="1" lang="ja-JP" altLang="en-US"/>
          </a:p>
        </p:txBody>
      </p:sp>
    </p:spTree>
    <p:extLst>
      <p:ext uri="{BB962C8B-B14F-4D97-AF65-F5344CB8AC3E}">
        <p14:creationId xmlns:p14="http://schemas.microsoft.com/office/powerpoint/2010/main" val="476495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740DDD16-6E75-469F-B546-5FEF19DD4486}" type="datetimeFigureOut">
              <a:rPr kumimoji="1" lang="ja-JP" altLang="en-US" smtClean="0"/>
              <a:t>2013/11/19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ED3727F-CEC6-4CAF-9254-7EEBA402525C}" type="slidenum">
              <a:rPr kumimoji="1" lang="ja-JP" altLang="en-US" smtClean="0"/>
              <a:t>‹#›</a:t>
            </a:fld>
            <a:endParaRPr kumimoji="1" lang="ja-JP" altLang="en-US"/>
          </a:p>
        </p:txBody>
      </p:sp>
    </p:spTree>
    <p:extLst>
      <p:ext uri="{BB962C8B-B14F-4D97-AF65-F5344CB8AC3E}">
        <p14:creationId xmlns:p14="http://schemas.microsoft.com/office/powerpoint/2010/main" val="1551026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740DDD16-6E75-469F-B546-5FEF19DD4486}" type="datetimeFigureOut">
              <a:rPr kumimoji="1" lang="ja-JP" altLang="en-US" smtClean="0"/>
              <a:t>2013/11/19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3ED3727F-CEC6-4CAF-9254-7EEBA402525C}" type="slidenum">
              <a:rPr kumimoji="1" lang="ja-JP" altLang="en-US" smtClean="0"/>
              <a:t>‹#›</a:t>
            </a:fld>
            <a:endParaRPr kumimoji="1" lang="ja-JP" altLang="en-US"/>
          </a:p>
        </p:txBody>
      </p:sp>
    </p:spTree>
    <p:extLst>
      <p:ext uri="{BB962C8B-B14F-4D97-AF65-F5344CB8AC3E}">
        <p14:creationId xmlns:p14="http://schemas.microsoft.com/office/powerpoint/2010/main" val="4270432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740DDD16-6E75-469F-B546-5FEF19DD4486}" type="datetimeFigureOut">
              <a:rPr kumimoji="1" lang="ja-JP" altLang="en-US" smtClean="0"/>
              <a:t>2013/11/19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3ED3727F-CEC6-4CAF-9254-7EEBA402525C}" type="slidenum">
              <a:rPr kumimoji="1" lang="ja-JP" altLang="en-US" smtClean="0"/>
              <a:t>‹#›</a:t>
            </a:fld>
            <a:endParaRPr kumimoji="1" lang="ja-JP" altLang="en-US"/>
          </a:p>
        </p:txBody>
      </p:sp>
    </p:spTree>
    <p:extLst>
      <p:ext uri="{BB962C8B-B14F-4D97-AF65-F5344CB8AC3E}">
        <p14:creationId xmlns:p14="http://schemas.microsoft.com/office/powerpoint/2010/main" val="1436060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40DDD16-6E75-469F-B546-5FEF19DD4486}" type="datetimeFigureOut">
              <a:rPr kumimoji="1" lang="ja-JP" altLang="en-US" smtClean="0"/>
              <a:t>2013/11/19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ED3727F-CEC6-4CAF-9254-7EEBA402525C}" type="slidenum">
              <a:rPr kumimoji="1" lang="ja-JP" altLang="en-US" smtClean="0"/>
              <a:t>‹#›</a:t>
            </a:fld>
            <a:endParaRPr kumimoji="1" lang="ja-JP" altLang="en-US"/>
          </a:p>
        </p:txBody>
      </p:sp>
    </p:spTree>
    <p:extLst>
      <p:ext uri="{BB962C8B-B14F-4D97-AF65-F5344CB8AC3E}">
        <p14:creationId xmlns:p14="http://schemas.microsoft.com/office/powerpoint/2010/main" val="417058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4067"/>
            <a:ext cx="2256235" cy="154940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40DDD16-6E75-469F-B546-5FEF19DD4486}" type="datetimeFigureOut">
              <a:rPr kumimoji="1" lang="ja-JP" altLang="en-US" smtClean="0"/>
              <a:t>2013/11/19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ED3727F-CEC6-4CAF-9254-7EEBA402525C}" type="slidenum">
              <a:rPr kumimoji="1" lang="ja-JP" altLang="en-US" smtClean="0"/>
              <a:t>‹#›</a:t>
            </a:fld>
            <a:endParaRPr kumimoji="1" lang="ja-JP" altLang="en-US"/>
          </a:p>
        </p:txBody>
      </p:sp>
    </p:spTree>
    <p:extLst>
      <p:ext uri="{BB962C8B-B14F-4D97-AF65-F5344CB8AC3E}">
        <p14:creationId xmlns:p14="http://schemas.microsoft.com/office/powerpoint/2010/main" val="4073075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400800"/>
            <a:ext cx="4114800" cy="755651"/>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40DDD16-6E75-469F-B546-5FEF19DD4486}" type="datetimeFigureOut">
              <a:rPr kumimoji="1" lang="ja-JP" altLang="en-US" smtClean="0"/>
              <a:t>2013/11/19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ED3727F-CEC6-4CAF-9254-7EEBA402525C}" type="slidenum">
              <a:rPr kumimoji="1" lang="ja-JP" altLang="en-US" smtClean="0"/>
              <a:t>‹#›</a:t>
            </a:fld>
            <a:endParaRPr kumimoji="1" lang="ja-JP" altLang="en-US"/>
          </a:p>
        </p:txBody>
      </p:sp>
    </p:spTree>
    <p:extLst>
      <p:ext uri="{BB962C8B-B14F-4D97-AF65-F5344CB8AC3E}">
        <p14:creationId xmlns:p14="http://schemas.microsoft.com/office/powerpoint/2010/main" val="3761302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740DDD16-6E75-469F-B546-5FEF19DD4486}" type="datetimeFigureOut">
              <a:rPr kumimoji="1" lang="ja-JP" altLang="en-US" smtClean="0"/>
              <a:t>2013/11/19</a:t>
            </a:fld>
            <a:endParaRPr kumimoji="1" lang="ja-JP" altLang="en-US"/>
          </a:p>
        </p:txBody>
      </p:sp>
      <p:sp>
        <p:nvSpPr>
          <p:cNvPr id="5" name="フッター プレースホルダー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3ED3727F-CEC6-4CAF-9254-7EEBA402525C}" type="slidenum">
              <a:rPr kumimoji="1" lang="ja-JP" altLang="en-US" smtClean="0"/>
              <a:t>‹#›</a:t>
            </a:fld>
            <a:endParaRPr kumimoji="1" lang="ja-JP" altLang="en-US"/>
          </a:p>
        </p:txBody>
      </p:sp>
    </p:spTree>
    <p:extLst>
      <p:ext uri="{BB962C8B-B14F-4D97-AF65-F5344CB8AC3E}">
        <p14:creationId xmlns:p14="http://schemas.microsoft.com/office/powerpoint/2010/main" val="37992574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endParaRPr kumimoji="1" lang="ja-JP" altLang="en-US"/>
          </a:p>
        </p:txBody>
      </p:sp>
      <p:sp>
        <p:nvSpPr>
          <p:cNvPr id="3" name="サブタイトル 2"/>
          <p:cNvSpPr>
            <a:spLocks noGrp="1"/>
          </p:cNvSpPr>
          <p:nvPr>
            <p:ph type="subTitle" idx="1"/>
          </p:nvPr>
        </p:nvSpPr>
        <p:spPr/>
        <p:txBody>
          <a:bodyPr/>
          <a:lstStyle/>
          <a:p>
            <a:endParaRPr kumimoji="1" lang="ja-JP"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6858000" cy="9143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テキスト ボックス 6"/>
          <p:cNvSpPr txBox="1"/>
          <p:nvPr/>
        </p:nvSpPr>
        <p:spPr>
          <a:xfrm>
            <a:off x="2605554" y="2843808"/>
            <a:ext cx="2154381" cy="5112568"/>
          </a:xfrm>
          <a:prstGeom prst="rect">
            <a:avLst/>
          </a:prstGeom>
          <a:noFill/>
        </p:spPr>
        <p:txBody>
          <a:bodyPr vert="eaVert" wrap="square" lIns="91413" tIns="45707" rIns="91413" bIns="45707" rtlCol="0">
            <a:spAutoFit/>
          </a:bodyPr>
          <a:lstStyle/>
          <a:p>
            <a:r>
              <a:rPr lang="ja-JP" altLang="en-US" sz="2800" b="1" dirty="0" smtClean="0">
                <a:ln>
                  <a:solidFill>
                    <a:schemeClr val="tx1">
                      <a:lumMod val="75000"/>
                      <a:lumOff val="25000"/>
                    </a:schemeClr>
                  </a:solidFill>
                </a:ln>
                <a:solidFill>
                  <a:schemeClr val="tx1">
                    <a:lumMod val="75000"/>
                    <a:lumOff val="25000"/>
                  </a:schemeClr>
                </a:solidFill>
                <a:effectLst>
                  <a:glow rad="660400">
                    <a:schemeClr val="bg1">
                      <a:lumMod val="95000"/>
                      <a:alpha val="47000"/>
                    </a:schemeClr>
                  </a:glow>
                </a:effectLst>
                <a:latin typeface="HGP教科書体" pitchFamily="18" charset="-128"/>
                <a:ea typeface="HGP教科書体" pitchFamily="18" charset="-128"/>
                <a:cs typeface="Ebrima" panose="02000000000000000000" pitchFamily="2" charset="0"/>
              </a:rPr>
              <a:t>北海道大学附属図書館所蔵   </a:t>
            </a:r>
            <a:r>
              <a:rPr lang="ja-JP" altLang="en-US" sz="4400" b="1" dirty="0" smtClean="0">
                <a:ln>
                  <a:solidFill>
                    <a:schemeClr val="tx1">
                      <a:lumMod val="75000"/>
                      <a:lumOff val="25000"/>
                    </a:schemeClr>
                  </a:solidFill>
                </a:ln>
                <a:solidFill>
                  <a:schemeClr val="tx1">
                    <a:lumMod val="75000"/>
                    <a:lumOff val="25000"/>
                  </a:schemeClr>
                </a:solidFill>
                <a:effectLst>
                  <a:glow rad="660400">
                    <a:schemeClr val="bg1">
                      <a:lumMod val="95000"/>
                      <a:alpha val="47000"/>
                    </a:schemeClr>
                  </a:glow>
                </a:effectLst>
                <a:latin typeface="HGP教科書体" pitchFamily="18" charset="-128"/>
                <a:ea typeface="HGP教科書体" pitchFamily="18" charset="-128"/>
                <a:cs typeface="Ebrima" panose="02000000000000000000" pitchFamily="2" charset="0"/>
              </a:rPr>
              <a:t>   </a:t>
            </a:r>
            <a:endParaRPr lang="en-US" altLang="ja-JP" sz="4400" b="1" dirty="0" smtClean="0">
              <a:ln>
                <a:solidFill>
                  <a:schemeClr val="tx1">
                    <a:lumMod val="75000"/>
                    <a:lumOff val="25000"/>
                  </a:schemeClr>
                </a:solidFill>
              </a:ln>
              <a:solidFill>
                <a:schemeClr val="tx1">
                  <a:lumMod val="75000"/>
                  <a:lumOff val="25000"/>
                </a:schemeClr>
              </a:solidFill>
              <a:effectLst>
                <a:glow rad="660400">
                  <a:schemeClr val="bg1">
                    <a:lumMod val="95000"/>
                    <a:alpha val="47000"/>
                  </a:schemeClr>
                </a:glow>
              </a:effectLst>
              <a:latin typeface="HGP教科書体" pitchFamily="18" charset="-128"/>
              <a:ea typeface="HGP教科書体" pitchFamily="18" charset="-128"/>
              <a:cs typeface="Ebrima" panose="02000000000000000000" pitchFamily="2" charset="0"/>
            </a:endParaRPr>
          </a:p>
          <a:p>
            <a:r>
              <a:rPr lang="ja-JP" altLang="en-US" sz="4000" b="1" dirty="0" smtClean="0">
                <a:ln>
                  <a:solidFill>
                    <a:schemeClr val="tx1">
                      <a:lumMod val="75000"/>
                      <a:lumOff val="25000"/>
                    </a:schemeClr>
                  </a:solidFill>
                </a:ln>
                <a:solidFill>
                  <a:schemeClr val="tx1">
                    <a:lumMod val="75000"/>
                    <a:lumOff val="25000"/>
                  </a:schemeClr>
                </a:solidFill>
                <a:effectLst>
                  <a:glow rad="660400">
                    <a:schemeClr val="bg1">
                      <a:lumMod val="95000"/>
                      <a:alpha val="47000"/>
                    </a:schemeClr>
                  </a:glow>
                </a:effectLst>
                <a:latin typeface="HGP教科書体" pitchFamily="18" charset="-128"/>
                <a:ea typeface="HGP教科書体" pitchFamily="18" charset="-128"/>
                <a:cs typeface="Ebrima" panose="02000000000000000000" pitchFamily="2" charset="0"/>
              </a:rPr>
              <a:t>　北方古地図展</a:t>
            </a:r>
            <a:r>
              <a:rPr lang="en-US" altLang="ja-JP" sz="3200" b="1" dirty="0" smtClean="0">
                <a:ln>
                  <a:solidFill>
                    <a:schemeClr val="tx1">
                      <a:lumMod val="75000"/>
                      <a:lumOff val="25000"/>
                    </a:schemeClr>
                  </a:solidFill>
                </a:ln>
                <a:solidFill>
                  <a:schemeClr val="tx1">
                    <a:lumMod val="75000"/>
                    <a:lumOff val="25000"/>
                  </a:schemeClr>
                </a:solidFill>
                <a:effectLst>
                  <a:glow rad="660400">
                    <a:schemeClr val="bg1">
                      <a:lumMod val="95000"/>
                      <a:alpha val="47000"/>
                    </a:schemeClr>
                  </a:glow>
                </a:effectLst>
                <a:latin typeface="HGP教科書体" pitchFamily="18" charset="-128"/>
                <a:ea typeface="HGP教科書体" pitchFamily="18" charset="-128"/>
                <a:cs typeface="Ebrima" panose="02000000000000000000" pitchFamily="2" charset="0"/>
              </a:rPr>
              <a:t>(</a:t>
            </a:r>
            <a:r>
              <a:rPr lang="ja-JP" altLang="en-US" sz="3200" b="1" dirty="0" smtClean="0">
                <a:ln>
                  <a:solidFill>
                    <a:schemeClr val="tx1">
                      <a:lumMod val="75000"/>
                      <a:lumOff val="25000"/>
                    </a:schemeClr>
                  </a:solidFill>
                </a:ln>
                <a:solidFill>
                  <a:schemeClr val="tx1">
                    <a:lumMod val="75000"/>
                    <a:lumOff val="25000"/>
                  </a:schemeClr>
                </a:solidFill>
                <a:effectLst>
                  <a:glow rad="660400">
                    <a:schemeClr val="bg1">
                      <a:lumMod val="95000"/>
                      <a:alpha val="47000"/>
                    </a:schemeClr>
                  </a:glow>
                </a:effectLst>
                <a:latin typeface="HGP教科書体" pitchFamily="18" charset="-128"/>
                <a:ea typeface="HGP教科書体" pitchFamily="18" charset="-128"/>
                <a:cs typeface="Ebrima" panose="02000000000000000000" pitchFamily="2" charset="0"/>
              </a:rPr>
              <a:t>第二期</a:t>
            </a:r>
            <a:r>
              <a:rPr lang="en-US" altLang="ja-JP" sz="3200" b="1" dirty="0" smtClean="0">
                <a:ln>
                  <a:solidFill>
                    <a:schemeClr val="tx1">
                      <a:lumMod val="75000"/>
                      <a:lumOff val="25000"/>
                    </a:schemeClr>
                  </a:solidFill>
                </a:ln>
                <a:solidFill>
                  <a:schemeClr val="tx1">
                    <a:lumMod val="75000"/>
                    <a:lumOff val="25000"/>
                  </a:schemeClr>
                </a:solidFill>
                <a:effectLst>
                  <a:glow rad="660400">
                    <a:schemeClr val="bg1">
                      <a:lumMod val="95000"/>
                      <a:alpha val="47000"/>
                    </a:schemeClr>
                  </a:glow>
                </a:effectLst>
                <a:latin typeface="HGP教科書体" pitchFamily="18" charset="-128"/>
                <a:ea typeface="HGP教科書体" pitchFamily="18" charset="-128"/>
                <a:cs typeface="Ebrima" panose="02000000000000000000" pitchFamily="2" charset="0"/>
              </a:rPr>
              <a:t>)</a:t>
            </a:r>
          </a:p>
          <a:p>
            <a:r>
              <a:rPr lang="ja-JP" altLang="en-US" sz="4400" b="1" dirty="0">
                <a:ln>
                  <a:solidFill>
                    <a:schemeClr val="tx1">
                      <a:lumMod val="75000"/>
                      <a:lumOff val="25000"/>
                    </a:schemeClr>
                  </a:solidFill>
                </a:ln>
                <a:solidFill>
                  <a:schemeClr val="tx1">
                    <a:lumMod val="75000"/>
                    <a:lumOff val="25000"/>
                  </a:schemeClr>
                </a:solidFill>
                <a:effectLst>
                  <a:glow rad="660400">
                    <a:schemeClr val="bg1">
                      <a:lumMod val="95000"/>
                      <a:alpha val="47000"/>
                    </a:schemeClr>
                  </a:glow>
                </a:effectLst>
                <a:latin typeface="HGP教科書体" pitchFamily="18" charset="-128"/>
                <a:ea typeface="HGP教科書体" pitchFamily="18" charset="-128"/>
                <a:cs typeface="Ebrima" panose="02000000000000000000" pitchFamily="2" charset="0"/>
              </a:rPr>
              <a:t>　</a:t>
            </a:r>
            <a:r>
              <a:rPr lang="en-US" altLang="ja-JP" sz="4400" dirty="0" smtClean="0">
                <a:ln>
                  <a:solidFill>
                    <a:schemeClr val="tx1">
                      <a:lumMod val="75000"/>
                      <a:lumOff val="25000"/>
                    </a:schemeClr>
                  </a:solidFill>
                </a:ln>
                <a:solidFill>
                  <a:schemeClr val="tx1">
                    <a:lumMod val="75000"/>
                    <a:lumOff val="25000"/>
                  </a:schemeClr>
                </a:solidFill>
                <a:effectLst>
                  <a:glow rad="660400">
                    <a:schemeClr val="bg1">
                      <a:lumMod val="95000"/>
                      <a:alpha val="47000"/>
                    </a:schemeClr>
                  </a:glow>
                </a:effectLst>
                <a:latin typeface="HGP教科書体" pitchFamily="18" charset="-128"/>
                <a:ea typeface="HGP教科書体" pitchFamily="18" charset="-128"/>
                <a:cs typeface="Ebrima" panose="02000000000000000000" pitchFamily="2" charset="0"/>
              </a:rPr>
              <a:t>      </a:t>
            </a:r>
            <a:r>
              <a:rPr lang="en-US" altLang="ja-JP" sz="2800" dirty="0" smtClean="0">
                <a:ln>
                  <a:solidFill>
                    <a:schemeClr val="tx1">
                      <a:lumMod val="75000"/>
                      <a:lumOff val="25000"/>
                    </a:schemeClr>
                  </a:solidFill>
                </a:ln>
                <a:solidFill>
                  <a:schemeClr val="tx1">
                    <a:lumMod val="75000"/>
                    <a:lumOff val="25000"/>
                  </a:schemeClr>
                </a:solidFill>
                <a:effectLst>
                  <a:glow rad="660400">
                    <a:schemeClr val="bg1">
                      <a:lumMod val="95000"/>
                      <a:alpha val="47000"/>
                    </a:schemeClr>
                  </a:glow>
                </a:effectLst>
                <a:latin typeface="HGP教科書体" pitchFamily="18" charset="-128"/>
                <a:ea typeface="HGP教科書体" pitchFamily="18" charset="-128"/>
                <a:cs typeface="Ebrima" panose="02000000000000000000" pitchFamily="2" charset="0"/>
              </a:rPr>
              <a:t>―</a:t>
            </a:r>
            <a:r>
              <a:rPr lang="ja-JP" altLang="en-US" sz="2800" b="1" dirty="0">
                <a:ln>
                  <a:solidFill>
                    <a:schemeClr val="tx1">
                      <a:lumMod val="75000"/>
                      <a:lumOff val="25000"/>
                    </a:schemeClr>
                  </a:solidFill>
                </a:ln>
                <a:solidFill>
                  <a:schemeClr val="tx1">
                    <a:lumMod val="75000"/>
                    <a:lumOff val="25000"/>
                  </a:schemeClr>
                </a:solidFill>
                <a:effectLst>
                  <a:glow rad="660400">
                    <a:schemeClr val="bg1">
                      <a:lumMod val="95000"/>
                      <a:alpha val="47000"/>
                    </a:schemeClr>
                  </a:glow>
                </a:effectLst>
                <a:latin typeface="HGP教科書体" pitchFamily="18" charset="-128"/>
                <a:ea typeface="HGP教科書体" pitchFamily="18" charset="-128"/>
                <a:cs typeface="Ebrima" panose="02000000000000000000" pitchFamily="2" charset="0"/>
              </a:rPr>
              <a:t>北方図の変遷</a:t>
            </a:r>
            <a:r>
              <a:rPr lang="en-US" altLang="ja-JP" sz="2800" dirty="0">
                <a:ln>
                  <a:solidFill>
                    <a:schemeClr val="tx1">
                      <a:lumMod val="75000"/>
                      <a:lumOff val="25000"/>
                    </a:schemeClr>
                  </a:solidFill>
                </a:ln>
                <a:solidFill>
                  <a:schemeClr val="tx1">
                    <a:lumMod val="75000"/>
                    <a:lumOff val="25000"/>
                  </a:schemeClr>
                </a:solidFill>
                <a:effectLst>
                  <a:glow rad="660400">
                    <a:schemeClr val="bg1">
                      <a:lumMod val="95000"/>
                      <a:alpha val="47000"/>
                    </a:schemeClr>
                  </a:glow>
                </a:effectLst>
                <a:latin typeface="HGP教科書体" pitchFamily="18" charset="-128"/>
                <a:ea typeface="HGP教科書体" pitchFamily="18" charset="-128"/>
                <a:cs typeface="Ebrima" panose="02000000000000000000" pitchFamily="2" charset="0"/>
              </a:rPr>
              <a:t>―</a:t>
            </a:r>
            <a:endParaRPr lang="ja-JP" altLang="en-US" sz="2800" dirty="0">
              <a:ln>
                <a:solidFill>
                  <a:schemeClr val="tx1">
                    <a:lumMod val="75000"/>
                    <a:lumOff val="25000"/>
                  </a:schemeClr>
                </a:solidFill>
              </a:ln>
              <a:solidFill>
                <a:schemeClr val="tx1">
                  <a:lumMod val="75000"/>
                  <a:lumOff val="25000"/>
                </a:schemeClr>
              </a:solidFill>
              <a:effectLst>
                <a:glow rad="660400">
                  <a:schemeClr val="bg1">
                    <a:lumMod val="95000"/>
                    <a:alpha val="47000"/>
                  </a:schemeClr>
                </a:glow>
              </a:effectLst>
              <a:latin typeface="HGP教科書体" pitchFamily="18" charset="-128"/>
              <a:ea typeface="HGP教科書体" pitchFamily="18" charset="-128"/>
              <a:cs typeface="Ebrima" panose="02000000000000000000" pitchFamily="2" charset="0"/>
            </a:endParaRPr>
          </a:p>
        </p:txBody>
      </p:sp>
      <p:sp>
        <p:nvSpPr>
          <p:cNvPr id="8" name="テキスト ボックス 7"/>
          <p:cNvSpPr txBox="1"/>
          <p:nvPr/>
        </p:nvSpPr>
        <p:spPr>
          <a:xfrm>
            <a:off x="-27384" y="8436114"/>
            <a:ext cx="4787319" cy="707886"/>
          </a:xfrm>
          <a:prstGeom prst="rect">
            <a:avLst/>
          </a:prstGeom>
          <a:solidFill>
            <a:schemeClr val="bg1">
              <a:lumMod val="95000"/>
            </a:schemeClr>
          </a:solidFill>
          <a:effectLst>
            <a:softEdge rad="63500"/>
          </a:effectLst>
        </p:spPr>
        <p:txBody>
          <a:bodyPr wrap="square" rtlCol="0">
            <a:spAutoFit/>
          </a:bodyPr>
          <a:lstStyle/>
          <a:p>
            <a:r>
              <a:rPr kumimoji="1" lang="ja-JP" altLang="en-US" sz="2000" b="1" dirty="0" smtClean="0">
                <a:solidFill>
                  <a:schemeClr val="tx1">
                    <a:lumMod val="75000"/>
                    <a:lumOff val="25000"/>
                  </a:schemeClr>
                </a:solidFill>
                <a:latin typeface="HGS教科書体" pitchFamily="18" charset="-128"/>
                <a:ea typeface="HGS教科書体" pitchFamily="18" charset="-128"/>
              </a:rPr>
              <a:t>場所：北海道大学附属図書館玄関ロビー</a:t>
            </a:r>
            <a:endParaRPr kumimoji="1" lang="en-US" altLang="ja-JP" sz="2000" b="1" dirty="0" smtClean="0">
              <a:solidFill>
                <a:schemeClr val="tx1">
                  <a:lumMod val="75000"/>
                  <a:lumOff val="25000"/>
                </a:schemeClr>
              </a:solidFill>
              <a:latin typeface="HGS教科書体" pitchFamily="18" charset="-128"/>
              <a:ea typeface="HGS教科書体" pitchFamily="18" charset="-128"/>
            </a:endParaRPr>
          </a:p>
          <a:p>
            <a:r>
              <a:rPr lang="ja-JP" altLang="en-US" sz="2000" b="1" dirty="0" smtClean="0">
                <a:solidFill>
                  <a:schemeClr val="tx1">
                    <a:lumMod val="75000"/>
                    <a:lumOff val="25000"/>
                  </a:schemeClr>
                </a:solidFill>
                <a:latin typeface="HGS教科書体" pitchFamily="18" charset="-128"/>
                <a:ea typeface="HGS教科書体" pitchFamily="18" charset="-128"/>
              </a:rPr>
              <a:t>期間：</a:t>
            </a:r>
            <a:r>
              <a:rPr lang="en-US" altLang="ja-JP" sz="2000" b="1" dirty="0" smtClean="0">
                <a:solidFill>
                  <a:schemeClr val="tx1">
                    <a:lumMod val="75000"/>
                    <a:lumOff val="25000"/>
                  </a:schemeClr>
                </a:solidFill>
                <a:latin typeface="HGS教科書体" pitchFamily="18" charset="-128"/>
                <a:ea typeface="HGS教科書体" pitchFamily="18" charset="-128"/>
              </a:rPr>
              <a:t>2013</a:t>
            </a:r>
            <a:r>
              <a:rPr lang="ja-JP" altLang="en-US" sz="2000" b="1" dirty="0" smtClean="0">
                <a:solidFill>
                  <a:schemeClr val="tx1">
                    <a:lumMod val="75000"/>
                    <a:lumOff val="25000"/>
                  </a:schemeClr>
                </a:solidFill>
                <a:latin typeface="HGS教科書体" pitchFamily="18" charset="-128"/>
                <a:ea typeface="HGS教科書体" pitchFamily="18" charset="-128"/>
              </a:rPr>
              <a:t>年</a:t>
            </a:r>
            <a:r>
              <a:rPr lang="en-US" altLang="ja-JP" sz="2000" b="1" dirty="0" smtClean="0">
                <a:solidFill>
                  <a:schemeClr val="tx1">
                    <a:lumMod val="75000"/>
                    <a:lumOff val="25000"/>
                  </a:schemeClr>
                </a:solidFill>
                <a:latin typeface="HGS教科書体" pitchFamily="18" charset="-128"/>
                <a:ea typeface="HGS教科書体" pitchFamily="18" charset="-128"/>
              </a:rPr>
              <a:t>12</a:t>
            </a:r>
            <a:r>
              <a:rPr lang="ja-JP" altLang="en-US" sz="2000" b="1" dirty="0" smtClean="0">
                <a:solidFill>
                  <a:schemeClr val="tx1">
                    <a:lumMod val="75000"/>
                    <a:lumOff val="25000"/>
                  </a:schemeClr>
                </a:solidFill>
                <a:latin typeface="HGS教科書体" pitchFamily="18" charset="-128"/>
                <a:ea typeface="HGS教科書体" pitchFamily="18" charset="-128"/>
              </a:rPr>
              <a:t>月</a:t>
            </a:r>
            <a:r>
              <a:rPr lang="en-US" altLang="ja-JP" sz="2000" b="1" dirty="0" smtClean="0">
                <a:solidFill>
                  <a:schemeClr val="tx1">
                    <a:lumMod val="75000"/>
                    <a:lumOff val="25000"/>
                  </a:schemeClr>
                </a:solidFill>
                <a:latin typeface="HGS教科書体" pitchFamily="18" charset="-128"/>
                <a:ea typeface="HGS教科書体" pitchFamily="18" charset="-128"/>
              </a:rPr>
              <a:t>2</a:t>
            </a:r>
            <a:r>
              <a:rPr lang="ja-JP" altLang="en-US" sz="2000" b="1" dirty="0" smtClean="0">
                <a:solidFill>
                  <a:schemeClr val="tx1">
                    <a:lumMod val="75000"/>
                    <a:lumOff val="25000"/>
                  </a:schemeClr>
                </a:solidFill>
                <a:latin typeface="HGS教科書体" pitchFamily="18" charset="-128"/>
                <a:ea typeface="HGS教科書体" pitchFamily="18" charset="-128"/>
              </a:rPr>
              <a:t>日～</a:t>
            </a:r>
            <a:r>
              <a:rPr lang="en-US" altLang="ja-JP" sz="2000" b="1" dirty="0" smtClean="0">
                <a:solidFill>
                  <a:schemeClr val="tx1">
                    <a:lumMod val="75000"/>
                    <a:lumOff val="25000"/>
                  </a:schemeClr>
                </a:solidFill>
                <a:latin typeface="HGS教科書体" pitchFamily="18" charset="-128"/>
                <a:ea typeface="HGS教科書体" pitchFamily="18" charset="-128"/>
              </a:rPr>
              <a:t>2014</a:t>
            </a:r>
            <a:r>
              <a:rPr lang="ja-JP" altLang="en-US" sz="2000" b="1" dirty="0" smtClean="0">
                <a:solidFill>
                  <a:schemeClr val="tx1">
                    <a:lumMod val="75000"/>
                    <a:lumOff val="25000"/>
                  </a:schemeClr>
                </a:solidFill>
                <a:latin typeface="HGS教科書体" pitchFamily="18" charset="-128"/>
                <a:ea typeface="HGS教科書体" pitchFamily="18" charset="-128"/>
              </a:rPr>
              <a:t>年</a:t>
            </a:r>
            <a:r>
              <a:rPr lang="en-US" altLang="ja-JP" sz="2000" b="1" dirty="0" smtClean="0">
                <a:solidFill>
                  <a:schemeClr val="tx1">
                    <a:lumMod val="75000"/>
                    <a:lumOff val="25000"/>
                  </a:schemeClr>
                </a:solidFill>
                <a:latin typeface="HGS教科書体" pitchFamily="18" charset="-128"/>
                <a:ea typeface="HGS教科書体" pitchFamily="18" charset="-128"/>
              </a:rPr>
              <a:t>3</a:t>
            </a:r>
            <a:r>
              <a:rPr lang="ja-JP" altLang="en-US" sz="2000" b="1" dirty="0" smtClean="0">
                <a:solidFill>
                  <a:schemeClr val="tx1">
                    <a:lumMod val="75000"/>
                    <a:lumOff val="25000"/>
                  </a:schemeClr>
                </a:solidFill>
                <a:latin typeface="HGS教科書体" pitchFamily="18" charset="-128"/>
                <a:ea typeface="HGS教科書体" pitchFamily="18" charset="-128"/>
              </a:rPr>
              <a:t>月</a:t>
            </a:r>
            <a:r>
              <a:rPr lang="en-US" altLang="ja-JP" sz="2000" b="1" dirty="0" smtClean="0">
                <a:solidFill>
                  <a:schemeClr val="tx1">
                    <a:lumMod val="75000"/>
                    <a:lumOff val="25000"/>
                  </a:schemeClr>
                </a:solidFill>
                <a:latin typeface="HGS教科書体" pitchFamily="18" charset="-128"/>
                <a:ea typeface="HGS教科書体" pitchFamily="18" charset="-128"/>
              </a:rPr>
              <a:t>31</a:t>
            </a:r>
            <a:r>
              <a:rPr lang="ja-JP" altLang="en-US" sz="2000" b="1" dirty="0" smtClean="0">
                <a:solidFill>
                  <a:schemeClr val="tx1">
                    <a:lumMod val="75000"/>
                    <a:lumOff val="25000"/>
                  </a:schemeClr>
                </a:solidFill>
                <a:latin typeface="HGS教科書体" pitchFamily="18" charset="-128"/>
                <a:ea typeface="HGS教科書体" pitchFamily="18" charset="-128"/>
              </a:rPr>
              <a:t>日</a:t>
            </a:r>
            <a:endParaRPr kumimoji="1" lang="ja-JP" altLang="en-US" sz="2000" b="1" dirty="0">
              <a:solidFill>
                <a:schemeClr val="tx1">
                  <a:lumMod val="75000"/>
                  <a:lumOff val="25000"/>
                </a:schemeClr>
              </a:solidFill>
              <a:latin typeface="HGS教科書体" pitchFamily="18" charset="-128"/>
              <a:ea typeface="HGS教科書体" pitchFamily="18" charset="-128"/>
            </a:endParaRPr>
          </a:p>
        </p:txBody>
      </p:sp>
      <p:sp>
        <p:nvSpPr>
          <p:cNvPr id="9" name="テキスト ボックス 8"/>
          <p:cNvSpPr txBox="1"/>
          <p:nvPr/>
        </p:nvSpPr>
        <p:spPr>
          <a:xfrm>
            <a:off x="4509120" y="8805446"/>
            <a:ext cx="2664296" cy="338554"/>
          </a:xfrm>
          <a:prstGeom prst="rect">
            <a:avLst/>
          </a:prstGeom>
          <a:noFill/>
        </p:spPr>
        <p:txBody>
          <a:bodyPr wrap="square" rtlCol="0">
            <a:spAutoFit/>
          </a:bodyPr>
          <a:lstStyle/>
          <a:p>
            <a:r>
              <a:rPr kumimoji="1" lang="ja-JP" altLang="en-US" sz="1400" b="1" dirty="0" smtClean="0">
                <a:solidFill>
                  <a:schemeClr val="tx1">
                    <a:lumMod val="85000"/>
                    <a:lumOff val="15000"/>
                  </a:schemeClr>
                </a:solidFill>
                <a:latin typeface="HGS教科書体" pitchFamily="18" charset="-128"/>
                <a:ea typeface="HGS教科書体" pitchFamily="18" charset="-128"/>
              </a:rPr>
              <a:t>北海道国郡図</a:t>
            </a:r>
            <a:r>
              <a:rPr kumimoji="1" lang="ja-JP" altLang="en-US" sz="1600" b="1" dirty="0" smtClean="0">
                <a:solidFill>
                  <a:schemeClr val="tx1">
                    <a:lumMod val="85000"/>
                    <a:lumOff val="15000"/>
                  </a:schemeClr>
                </a:solidFill>
                <a:latin typeface="HGS教科書体" pitchFamily="18" charset="-128"/>
                <a:ea typeface="HGS教科書体" pitchFamily="18" charset="-128"/>
              </a:rPr>
              <a:t>（</a:t>
            </a:r>
            <a:r>
              <a:rPr kumimoji="1" lang="ja-JP" altLang="en-US" sz="1200" b="1" dirty="0" smtClean="0">
                <a:solidFill>
                  <a:schemeClr val="tx1">
                    <a:lumMod val="85000"/>
                    <a:lumOff val="15000"/>
                  </a:schemeClr>
                </a:solidFill>
                <a:latin typeface="HGS教科書体" pitchFamily="18" charset="-128"/>
                <a:ea typeface="HGS教科書体" pitchFamily="18" charset="-128"/>
              </a:rPr>
              <a:t>松浦武四郎）</a:t>
            </a:r>
            <a:endParaRPr kumimoji="1" lang="en-US" altLang="ja-JP" sz="1200" b="1" dirty="0" smtClean="0">
              <a:solidFill>
                <a:schemeClr val="tx1">
                  <a:lumMod val="85000"/>
                  <a:lumOff val="15000"/>
                </a:schemeClr>
              </a:solidFill>
              <a:latin typeface="HGS教科書体" pitchFamily="18" charset="-128"/>
              <a:ea typeface="HGS教科書体" pitchFamily="18" charset="-128"/>
            </a:endParaRPr>
          </a:p>
        </p:txBody>
      </p:sp>
    </p:spTree>
    <p:extLst>
      <p:ext uri="{BB962C8B-B14F-4D97-AF65-F5344CB8AC3E}">
        <p14:creationId xmlns:p14="http://schemas.microsoft.com/office/powerpoint/2010/main" val="2496593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txBox="1">
            <a:spLocks noGrp="1"/>
          </p:cNvSpPr>
          <p:nvPr>
            <p:ph type="title"/>
          </p:nvPr>
        </p:nvSpPr>
        <p:spPr>
          <a:xfrm>
            <a:off x="0" y="0"/>
            <a:ext cx="6858000" cy="400110"/>
          </a:xfrm>
          <a:prstGeom prst="rect">
            <a:avLst/>
          </a:prstGeom>
          <a:gradFill flip="none" rotWithShape="1">
            <a:gsLst>
              <a:gs pos="9000">
                <a:schemeClr val="accent6">
                  <a:lumMod val="75000"/>
                </a:schemeClr>
              </a:gs>
              <a:gs pos="70000">
                <a:schemeClr val="accent3">
                  <a:lumMod val="60000"/>
                  <a:lumOff val="40000"/>
                </a:schemeClr>
              </a:gs>
              <a:gs pos="79000">
                <a:schemeClr val="accent3">
                  <a:lumMod val="40000"/>
                  <a:lumOff val="60000"/>
                </a:schemeClr>
              </a:gs>
              <a:gs pos="100000">
                <a:schemeClr val="accent3">
                  <a:lumMod val="20000"/>
                  <a:lumOff val="80000"/>
                </a:schemeClr>
              </a:gs>
            </a:gsLst>
            <a:lin ang="0" scaled="1"/>
            <a:tileRect/>
          </a:gradFill>
        </p:spPr>
        <p:txBody>
          <a:bodyPr wrap="square" rtlCol="0">
            <a:spAutoFit/>
          </a:bodyPr>
          <a:lstStyle/>
          <a:p>
            <a:pPr algn="l"/>
            <a:r>
              <a:rPr kumimoji="1" lang="ja-JP" altLang="en-US" sz="2000" b="1" dirty="0" smtClean="0">
                <a:solidFill>
                  <a:schemeClr val="bg1"/>
                </a:solidFill>
                <a:latin typeface="HGP教科書体" pitchFamily="18" charset="-128"/>
                <a:ea typeface="HGP教科書体" pitchFamily="18" charset="-128"/>
              </a:rPr>
              <a:t>ごあいさつ</a:t>
            </a:r>
            <a:endParaRPr kumimoji="1" lang="ja-JP" altLang="en-US" sz="2000" b="1" dirty="0">
              <a:solidFill>
                <a:schemeClr val="bg1"/>
              </a:solidFill>
              <a:latin typeface="HGP教科書体" pitchFamily="18" charset="-128"/>
              <a:ea typeface="HGP教科書体" pitchFamily="18" charset="-128"/>
            </a:endParaRPr>
          </a:p>
        </p:txBody>
      </p:sp>
      <p:sp>
        <p:nvSpPr>
          <p:cNvPr id="6" name="コンテンツ プレースホルダー 5"/>
          <p:cNvSpPr txBox="1">
            <a:spLocks noGrp="1"/>
          </p:cNvSpPr>
          <p:nvPr>
            <p:ph idx="1"/>
          </p:nvPr>
        </p:nvSpPr>
        <p:spPr>
          <a:xfrm>
            <a:off x="0" y="395536"/>
            <a:ext cx="6858000" cy="3942618"/>
          </a:xfrm>
          <a:prstGeom prst="rect">
            <a:avLst/>
          </a:prstGeom>
          <a:noFill/>
        </p:spPr>
        <p:txBody>
          <a:bodyPr wrap="square" rtlCol="0">
            <a:spAutoFit/>
          </a:bodyPr>
          <a:lstStyle/>
          <a:p>
            <a:pPr marL="0" indent="0">
              <a:lnSpc>
                <a:spcPct val="150000"/>
              </a:lnSpc>
              <a:buNone/>
            </a:pPr>
            <a:r>
              <a:rPr lang="ja-JP" altLang="en-US" sz="1800" dirty="0" smtClean="0">
                <a:latin typeface="HGS教科書体" pitchFamily="18" charset="-128"/>
                <a:ea typeface="HGS教科書体" pitchFamily="18" charset="-128"/>
              </a:rPr>
              <a:t>　附属図書館では資料の展示公開の一環として、北方資料室所蔵の北方古地図展を開催いたします。</a:t>
            </a:r>
            <a:endParaRPr lang="en-US" altLang="ja-JP" sz="1800" dirty="0" smtClean="0">
              <a:latin typeface="HGS教科書体" pitchFamily="18" charset="-128"/>
              <a:ea typeface="HGS教科書体" pitchFamily="18" charset="-128"/>
            </a:endParaRPr>
          </a:p>
          <a:p>
            <a:pPr marL="0" indent="0">
              <a:lnSpc>
                <a:spcPct val="150000"/>
              </a:lnSpc>
              <a:buNone/>
            </a:pPr>
            <a:r>
              <a:rPr kumimoji="1" lang="ja-JP" altLang="en-US" sz="1800" dirty="0" smtClean="0">
                <a:latin typeface="HGS教科書体" pitchFamily="18" charset="-128"/>
                <a:ea typeface="HGS教科書体" pitchFamily="18" charset="-128"/>
              </a:rPr>
              <a:t>　北方資料室所蔵の地図コレクションには、樺太、千島とともに蝦夷地（北海道）の古地図が系統的に収集され、明治期に開拓史や北海道庁が作製・刊行した石版や銅板の各種地図もまとまった形で収蔵されています。</a:t>
            </a:r>
            <a:endParaRPr kumimoji="1" lang="en-US" altLang="ja-JP" sz="1800" dirty="0" smtClean="0">
              <a:latin typeface="HGS教科書体" pitchFamily="18" charset="-128"/>
              <a:ea typeface="HGS教科書体" pitchFamily="18" charset="-128"/>
            </a:endParaRPr>
          </a:p>
          <a:p>
            <a:pPr marL="0" indent="0">
              <a:lnSpc>
                <a:spcPct val="150000"/>
              </a:lnSpc>
              <a:buNone/>
            </a:pPr>
            <a:r>
              <a:rPr lang="ja-JP" altLang="en-US" sz="1800" dirty="0" smtClean="0">
                <a:latin typeface="HGS教科書体" pitchFamily="18" charset="-128"/>
                <a:ea typeface="HGS教科書体" pitchFamily="18" charset="-128"/>
              </a:rPr>
              <a:t>　本展では蝦夷地</a:t>
            </a:r>
            <a:r>
              <a:rPr lang="ja-JP" altLang="en-US" sz="1800" dirty="0">
                <a:latin typeface="HGS教科書体" pitchFamily="18" charset="-128"/>
                <a:ea typeface="HGS教科書体" pitchFamily="18" charset="-128"/>
              </a:rPr>
              <a:t>から</a:t>
            </a:r>
            <a:r>
              <a:rPr lang="ja-JP" altLang="en-US" sz="1800" dirty="0" smtClean="0">
                <a:latin typeface="HGS教科書体" pitchFamily="18" charset="-128"/>
                <a:ea typeface="HGS教科書体" pitchFamily="18" charset="-128"/>
              </a:rPr>
              <a:t>さらにカラフト島や千島の島々にまで調査を進めてきた歴史を北方図を通じて概観し紹介します。古地図を通して、北海道の歴史に思いを巡らせていただければ幸いです。</a:t>
            </a:r>
            <a:endParaRPr kumimoji="1" lang="ja-JP" altLang="en-US" sz="1800" dirty="0">
              <a:latin typeface="HGS教科書体" pitchFamily="18" charset="-128"/>
              <a:ea typeface="HGS教科書体" pitchFamily="18" charset="-128"/>
            </a:endParaRPr>
          </a:p>
        </p:txBody>
      </p:sp>
      <p:sp>
        <p:nvSpPr>
          <p:cNvPr id="7" name="タイトル 4"/>
          <p:cNvSpPr txBox="1">
            <a:spLocks/>
          </p:cNvSpPr>
          <p:nvPr/>
        </p:nvSpPr>
        <p:spPr>
          <a:xfrm>
            <a:off x="-13612" y="4283968"/>
            <a:ext cx="6858000" cy="400110"/>
          </a:xfrm>
          <a:prstGeom prst="rect">
            <a:avLst/>
          </a:prstGeom>
          <a:gradFill flip="none" rotWithShape="1">
            <a:gsLst>
              <a:gs pos="9000">
                <a:schemeClr val="accent6">
                  <a:lumMod val="75000"/>
                </a:schemeClr>
              </a:gs>
              <a:gs pos="70000">
                <a:schemeClr val="accent3">
                  <a:lumMod val="60000"/>
                  <a:lumOff val="40000"/>
                </a:schemeClr>
              </a:gs>
              <a:gs pos="79000">
                <a:schemeClr val="accent3">
                  <a:lumMod val="40000"/>
                  <a:lumOff val="60000"/>
                </a:schemeClr>
              </a:gs>
              <a:gs pos="100000">
                <a:schemeClr val="accent3">
                  <a:lumMod val="20000"/>
                  <a:lumOff val="80000"/>
                </a:schemeClr>
              </a:gs>
            </a:gsLst>
            <a:lin ang="0" scaled="1"/>
            <a:tileRect/>
          </a:gradFill>
        </p:spPr>
        <p:txBody>
          <a:bodyPr vert="horz" wrap="square" lIns="91440" tIns="45720" rIns="91440" bIns="45720" rtlCol="0" anchor="ctr">
            <a:sp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b="1" dirty="0" smtClean="0">
                <a:solidFill>
                  <a:schemeClr val="bg1"/>
                </a:solidFill>
                <a:latin typeface="HGP教科書体" pitchFamily="18" charset="-128"/>
                <a:ea typeface="HGP教科書体" pitchFamily="18" charset="-128"/>
              </a:rPr>
              <a:t>展示の概要</a:t>
            </a:r>
            <a:endParaRPr lang="ja-JP" altLang="en-US" sz="2000" b="1" dirty="0">
              <a:solidFill>
                <a:schemeClr val="bg1"/>
              </a:solidFill>
              <a:latin typeface="HGP教科書体" pitchFamily="18" charset="-128"/>
              <a:ea typeface="HGP教科書体" pitchFamily="18" charset="-128"/>
            </a:endParaRPr>
          </a:p>
        </p:txBody>
      </p:sp>
      <p:sp>
        <p:nvSpPr>
          <p:cNvPr id="9" name="コンテンツ プレースホルダー 5"/>
          <p:cNvSpPr txBox="1">
            <a:spLocks/>
          </p:cNvSpPr>
          <p:nvPr/>
        </p:nvSpPr>
        <p:spPr>
          <a:xfrm>
            <a:off x="-11699" y="4687905"/>
            <a:ext cx="6858000" cy="5355312"/>
          </a:xfrm>
          <a:prstGeom prst="rect">
            <a:avLst/>
          </a:prstGeom>
          <a:noFill/>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1800" dirty="0" smtClean="0">
                <a:latin typeface="HGS教科書体" pitchFamily="18" charset="-128"/>
                <a:ea typeface="HGS教科書体" pitchFamily="18" charset="-128"/>
              </a:rPr>
              <a:t>　第二期では、</a:t>
            </a:r>
            <a:r>
              <a:rPr lang="ja-JP" altLang="ja-JP" sz="1800" dirty="0" smtClean="0">
                <a:latin typeface="HGS教科書体" pitchFamily="18" charset="-128"/>
                <a:ea typeface="HGS教科書体" pitchFamily="18" charset="-128"/>
              </a:rPr>
              <a:t>蝦夷地</a:t>
            </a:r>
            <a:r>
              <a:rPr lang="ja-JP" altLang="ja-JP" sz="1800" dirty="0">
                <a:latin typeface="HGS教科書体" pitchFamily="18" charset="-128"/>
                <a:ea typeface="HGS教科書体" pitchFamily="18" charset="-128"/>
              </a:rPr>
              <a:t>から，更にカラフト・千島へと調査した</a:t>
            </a:r>
            <a:r>
              <a:rPr lang="ja-JP" altLang="ja-JP" sz="1800" dirty="0" smtClean="0">
                <a:latin typeface="HGS教科書体" pitchFamily="18" charset="-128"/>
                <a:ea typeface="HGS教科書体" pitchFamily="18" charset="-128"/>
              </a:rPr>
              <a:t>歴</a:t>
            </a:r>
            <a:endParaRPr lang="en-US" altLang="ja-JP" sz="1800" dirty="0" smtClean="0">
              <a:latin typeface="HGS教科書体" pitchFamily="18" charset="-128"/>
              <a:ea typeface="HGS教科書体" pitchFamily="18" charset="-128"/>
            </a:endParaRPr>
          </a:p>
          <a:p>
            <a:pPr marL="0" indent="0">
              <a:buNone/>
            </a:pPr>
            <a:r>
              <a:rPr lang="ja-JP" altLang="ja-JP" sz="1800" dirty="0" smtClean="0">
                <a:latin typeface="HGS教科書体" pitchFamily="18" charset="-128"/>
                <a:ea typeface="HGS教科書体" pitchFamily="18" charset="-128"/>
              </a:rPr>
              <a:t>史</a:t>
            </a:r>
            <a:r>
              <a:rPr lang="ja-JP" altLang="ja-JP" sz="1800" dirty="0">
                <a:latin typeface="HGS教科書体" pitchFamily="18" charset="-128"/>
                <a:ea typeface="HGS教科書体" pitchFamily="18" charset="-128"/>
              </a:rPr>
              <a:t>を古地図でたどることにより，北海道とその周辺の島々で</a:t>
            </a:r>
            <a:r>
              <a:rPr lang="ja-JP" altLang="ja-JP" sz="1800" dirty="0" smtClean="0">
                <a:latin typeface="HGS教科書体" pitchFamily="18" charset="-128"/>
                <a:ea typeface="HGS教科書体" pitchFamily="18" charset="-128"/>
              </a:rPr>
              <a:t>ある</a:t>
            </a:r>
            <a:endParaRPr lang="en-US" altLang="ja-JP" sz="1800" dirty="0" smtClean="0">
              <a:latin typeface="HGS教科書体" pitchFamily="18" charset="-128"/>
              <a:ea typeface="HGS教科書体" pitchFamily="18" charset="-128"/>
            </a:endParaRPr>
          </a:p>
          <a:p>
            <a:pPr marL="0" indent="0">
              <a:buNone/>
            </a:pPr>
            <a:r>
              <a:rPr lang="ja-JP" altLang="ja-JP" sz="1800" dirty="0" smtClean="0">
                <a:latin typeface="HGS教科書体" pitchFamily="18" charset="-128"/>
                <a:ea typeface="HGS教科書体" pitchFamily="18" charset="-128"/>
              </a:rPr>
              <a:t>樺</a:t>
            </a:r>
            <a:r>
              <a:rPr lang="ja-JP" altLang="ja-JP" sz="1800" dirty="0">
                <a:latin typeface="HGS教科書体" pitchFamily="18" charset="-128"/>
                <a:ea typeface="HGS教科書体" pitchFamily="18" charset="-128"/>
              </a:rPr>
              <a:t>太・千島との歴史的関係を</a:t>
            </a:r>
            <a:r>
              <a:rPr lang="ja-JP" altLang="ja-JP" sz="1800" dirty="0" smtClean="0">
                <a:latin typeface="HGS教科書体" pitchFamily="18" charset="-128"/>
                <a:ea typeface="HGS教科書体" pitchFamily="18" charset="-128"/>
              </a:rPr>
              <a:t>紹介</a:t>
            </a:r>
            <a:r>
              <a:rPr lang="ja-JP" altLang="en-US" sz="1800" dirty="0" smtClean="0">
                <a:latin typeface="HGS教科書体" pitchFamily="18" charset="-128"/>
                <a:ea typeface="HGS教科書体" pitchFamily="18" charset="-128"/>
              </a:rPr>
              <a:t>します</a:t>
            </a:r>
            <a:r>
              <a:rPr lang="ja-JP" altLang="ja-JP" sz="1800" dirty="0" smtClean="0">
                <a:latin typeface="HGS教科書体" pitchFamily="18" charset="-128"/>
                <a:ea typeface="HGS教科書体" pitchFamily="18" charset="-128"/>
              </a:rPr>
              <a:t>。</a:t>
            </a:r>
            <a:endParaRPr lang="en-US" altLang="ja-JP" sz="1800" dirty="0" smtClean="0">
              <a:latin typeface="HGS教科書体" pitchFamily="18" charset="-128"/>
              <a:ea typeface="HGS教科書体" pitchFamily="18" charset="-128"/>
            </a:endParaRPr>
          </a:p>
          <a:p>
            <a:pPr marL="0" indent="0">
              <a:buNone/>
            </a:pPr>
            <a:r>
              <a:rPr lang="ja-JP" altLang="en-US" sz="1800" dirty="0">
                <a:latin typeface="HGS教科書体" pitchFamily="18" charset="-128"/>
                <a:ea typeface="HGS教科書体" pitchFamily="18" charset="-128"/>
              </a:rPr>
              <a:t>　</a:t>
            </a:r>
            <a:r>
              <a:rPr lang="en-US" altLang="ja-JP" sz="1800" dirty="0" smtClean="0">
                <a:latin typeface="HGS教科書体" pitchFamily="18" charset="-128"/>
                <a:ea typeface="HGS教科書体" pitchFamily="18" charset="-128"/>
              </a:rPr>
              <a:t> </a:t>
            </a:r>
            <a:r>
              <a:rPr lang="ja-JP" altLang="en-US" sz="1800" dirty="0" smtClean="0">
                <a:latin typeface="HGS教科書体" pitchFamily="18" charset="-128"/>
                <a:ea typeface="HGS教科書体" pitchFamily="18" charset="-128"/>
              </a:rPr>
              <a:t>林子平の「三国通覧図」は、日本をとりまく三国（朝鮮・琉</a:t>
            </a:r>
            <a:endParaRPr lang="en-US" altLang="ja-JP" sz="1800" dirty="0" smtClean="0">
              <a:latin typeface="HGS教科書体" pitchFamily="18" charset="-128"/>
              <a:ea typeface="HGS教科書体" pitchFamily="18" charset="-128"/>
            </a:endParaRPr>
          </a:p>
          <a:p>
            <a:pPr marL="0" indent="0">
              <a:buNone/>
            </a:pPr>
            <a:r>
              <a:rPr lang="ja-JP" altLang="en-US" sz="1800" dirty="0" smtClean="0">
                <a:latin typeface="HGS教科書体" pitchFamily="18" charset="-128"/>
                <a:ea typeface="HGS教科書体" pitchFamily="18" charset="-128"/>
              </a:rPr>
              <a:t>球・蝦夷地）を記載した初めての刊行日本図です。</a:t>
            </a:r>
            <a:endParaRPr lang="en-US" altLang="ja-JP" sz="1800" dirty="0" smtClean="0">
              <a:latin typeface="HGS教科書体" pitchFamily="18" charset="-128"/>
              <a:ea typeface="HGS教科書体" pitchFamily="18" charset="-128"/>
            </a:endParaRPr>
          </a:p>
          <a:p>
            <a:pPr marL="0" indent="0">
              <a:buNone/>
            </a:pPr>
            <a:r>
              <a:rPr lang="ja-JP" altLang="en-US" sz="1800" dirty="0">
                <a:latin typeface="HGS教科書体" pitchFamily="18" charset="-128"/>
                <a:ea typeface="HGS教科書体" pitchFamily="18" charset="-128"/>
              </a:rPr>
              <a:t>　</a:t>
            </a:r>
            <a:r>
              <a:rPr lang="ja-JP" altLang="en-US" sz="1800" dirty="0" smtClean="0">
                <a:latin typeface="HGS教科書体" pitchFamily="18" charset="-128"/>
                <a:ea typeface="HGS教科書体" pitchFamily="18" charset="-128"/>
              </a:rPr>
              <a:t>外国の探検家が作製した北方の地図は不正確な記載が多く、</a:t>
            </a:r>
            <a:endParaRPr lang="en-US" altLang="ja-JP" sz="1800" dirty="0" smtClean="0">
              <a:latin typeface="HGS教科書体" pitchFamily="18" charset="-128"/>
              <a:ea typeface="HGS教科書体" pitchFamily="18" charset="-128"/>
            </a:endParaRPr>
          </a:p>
          <a:p>
            <a:pPr marL="0" indent="0">
              <a:buNone/>
            </a:pPr>
            <a:r>
              <a:rPr lang="ja-JP" altLang="en-US" sz="1800" dirty="0" smtClean="0">
                <a:latin typeface="HGS教科書体" pitchFamily="18" charset="-128"/>
                <a:ea typeface="HGS教科書体" pitchFamily="18" charset="-128"/>
              </a:rPr>
              <a:t>天明・文化期には幕府による蝦夷地の調査隊が派遣されました。</a:t>
            </a:r>
            <a:endParaRPr lang="en-US" altLang="ja-JP" sz="1800" dirty="0" smtClean="0">
              <a:latin typeface="HGS教科書体" pitchFamily="18" charset="-128"/>
              <a:ea typeface="HGS教科書体" pitchFamily="18" charset="-128"/>
            </a:endParaRPr>
          </a:p>
          <a:p>
            <a:pPr marL="0" indent="0">
              <a:buNone/>
            </a:pPr>
            <a:r>
              <a:rPr lang="ja-JP" altLang="en-US" sz="1800" dirty="0" smtClean="0">
                <a:latin typeface="HGS教科書体" pitchFamily="18" charset="-128"/>
                <a:ea typeface="HGS教科書体" pitchFamily="18" charset="-128"/>
              </a:rPr>
              <a:t>伊能忠敬・近藤重蔵らによる蝦夷地・千島・樺太の実地測量が行</a:t>
            </a:r>
            <a:endParaRPr lang="en-US" altLang="ja-JP" sz="1800" dirty="0" smtClean="0">
              <a:latin typeface="HGS教科書体" pitchFamily="18" charset="-128"/>
              <a:ea typeface="HGS教科書体" pitchFamily="18" charset="-128"/>
            </a:endParaRPr>
          </a:p>
          <a:p>
            <a:pPr marL="0" indent="0">
              <a:buNone/>
            </a:pPr>
            <a:r>
              <a:rPr lang="ja-JP" altLang="en-US" sz="1800" dirty="0" smtClean="0">
                <a:latin typeface="HGS教科書体" pitchFamily="18" charset="-128"/>
                <a:ea typeface="HGS教科書体" pitchFamily="18" charset="-128"/>
              </a:rPr>
              <a:t>われ、現在の北海道とほぼ同じ画期的な地図が刊行されました。</a:t>
            </a:r>
            <a:endParaRPr lang="en-US" altLang="ja-JP" sz="1800" dirty="0" smtClean="0">
              <a:latin typeface="HGS教科書体" pitchFamily="18" charset="-128"/>
              <a:ea typeface="HGS教科書体" pitchFamily="18" charset="-128"/>
            </a:endParaRPr>
          </a:p>
          <a:p>
            <a:pPr marL="0" indent="0">
              <a:buNone/>
            </a:pPr>
            <a:r>
              <a:rPr lang="ja-JP" altLang="en-US" sz="1800" dirty="0">
                <a:latin typeface="HGS教科書体" pitchFamily="18" charset="-128"/>
                <a:ea typeface="HGS教科書体" pitchFamily="18" charset="-128"/>
              </a:rPr>
              <a:t>　</a:t>
            </a:r>
            <a:r>
              <a:rPr lang="ja-JP" altLang="en-US" sz="1800" dirty="0" smtClean="0">
                <a:latin typeface="HGS教科書体" pitchFamily="18" charset="-128"/>
                <a:ea typeface="HGS教科書体" pitchFamily="18" charset="-128"/>
              </a:rPr>
              <a:t>間宮林蔵は</a:t>
            </a:r>
            <a:r>
              <a:rPr lang="en-US" altLang="ja-JP" sz="1800" dirty="0" smtClean="0">
                <a:latin typeface="HGS教科書体" pitchFamily="18" charset="-128"/>
                <a:ea typeface="HGS教科書体" pitchFamily="18" charset="-128"/>
              </a:rPr>
              <a:t>2</a:t>
            </a:r>
            <a:r>
              <a:rPr lang="ja-JP" altLang="en-US" sz="1800" dirty="0" smtClean="0">
                <a:latin typeface="HGS教科書体" pitchFamily="18" charset="-128"/>
                <a:ea typeface="HGS教科書体" pitchFamily="18" charset="-128"/>
              </a:rPr>
              <a:t>度にわたる樺太探検、大陸への探検を通して樺太</a:t>
            </a:r>
            <a:endParaRPr lang="en-US" altLang="ja-JP" sz="1800" dirty="0" smtClean="0">
              <a:latin typeface="HGS教科書体" pitchFamily="18" charset="-128"/>
              <a:ea typeface="HGS教科書体" pitchFamily="18" charset="-128"/>
            </a:endParaRPr>
          </a:p>
          <a:p>
            <a:pPr marL="0" indent="0">
              <a:buNone/>
            </a:pPr>
            <a:r>
              <a:rPr lang="ja-JP" altLang="en-US" sz="1800" dirty="0" smtClean="0">
                <a:latin typeface="HGS教科書体" pitchFamily="18" charset="-128"/>
                <a:ea typeface="HGS教科書体" pitchFamily="18" charset="-128"/>
              </a:rPr>
              <a:t>が島であることを発見しました。「黒龍江中洲并天度」は、樺太</a:t>
            </a:r>
            <a:endParaRPr lang="en-US" altLang="ja-JP" sz="1800" dirty="0" smtClean="0">
              <a:latin typeface="HGS教科書体" pitchFamily="18" charset="-128"/>
              <a:ea typeface="HGS教科書体" pitchFamily="18" charset="-128"/>
            </a:endParaRPr>
          </a:p>
          <a:p>
            <a:pPr marL="0" indent="0">
              <a:buNone/>
            </a:pPr>
            <a:r>
              <a:rPr lang="ja-JP" altLang="en-US" sz="1800" dirty="0" smtClean="0">
                <a:latin typeface="HGS教科書体" pitchFamily="18" charset="-128"/>
                <a:ea typeface="HGS教科書体" pitchFamily="18" charset="-128"/>
              </a:rPr>
              <a:t>が島として描かれている地図として有名</a:t>
            </a:r>
            <a:r>
              <a:rPr lang="ja-JP" altLang="en-US" sz="1800" dirty="0" smtClean="0">
                <a:latin typeface="HGS教科書体" pitchFamily="18" charset="-128"/>
                <a:ea typeface="HGS教科書体" pitchFamily="18" charset="-128"/>
              </a:rPr>
              <a:t>です。</a:t>
            </a:r>
            <a:endParaRPr lang="en-US" altLang="ja-JP" sz="1800" dirty="0">
              <a:latin typeface="HGS教科書体" pitchFamily="18" charset="-128"/>
              <a:ea typeface="HGS教科書体" pitchFamily="18" charset="-128"/>
            </a:endParaRPr>
          </a:p>
          <a:p>
            <a:pPr marL="0" indent="0">
              <a:buNone/>
            </a:pPr>
            <a:endParaRPr lang="en-US" altLang="ja-JP" sz="1800" dirty="0" smtClean="0">
              <a:latin typeface="HGS教科書体" pitchFamily="18" charset="-128"/>
              <a:ea typeface="HGS教科書体" pitchFamily="18" charset="-128"/>
            </a:endParaRPr>
          </a:p>
          <a:p>
            <a:pPr marL="0" indent="0">
              <a:buNone/>
            </a:pPr>
            <a:r>
              <a:rPr lang="ja-JP" altLang="en-US" sz="1800" dirty="0">
                <a:latin typeface="HGS教科書体" pitchFamily="18" charset="-128"/>
                <a:ea typeface="HGS教科書体" pitchFamily="18" charset="-128"/>
              </a:rPr>
              <a:t>　</a:t>
            </a:r>
            <a:endParaRPr lang="en-US" altLang="ja-JP" sz="1800" dirty="0" smtClean="0">
              <a:latin typeface="HGS教科書体" pitchFamily="18" charset="-128"/>
              <a:ea typeface="HGS教科書体" pitchFamily="18" charset="-128"/>
            </a:endParaRPr>
          </a:p>
          <a:p>
            <a:pPr marL="0" indent="0">
              <a:buNone/>
            </a:pPr>
            <a:r>
              <a:rPr lang="ja-JP" altLang="en-US" sz="1800" dirty="0">
                <a:latin typeface="HGS教科書体" pitchFamily="18" charset="-128"/>
                <a:ea typeface="HGS教科書体" pitchFamily="18" charset="-128"/>
              </a:rPr>
              <a:t>　</a:t>
            </a:r>
            <a:endParaRPr lang="en-US" altLang="ja-JP" sz="1800" dirty="0" smtClean="0">
              <a:latin typeface="HGS教科書体" pitchFamily="18" charset="-128"/>
              <a:ea typeface="HGS教科書体" pitchFamily="18" charset="-128"/>
            </a:endParaRPr>
          </a:p>
          <a:p>
            <a:pPr marL="0" indent="0">
              <a:buNone/>
            </a:pPr>
            <a:endParaRPr lang="ja-JP" altLang="ja-JP" sz="1800" dirty="0"/>
          </a:p>
        </p:txBody>
      </p:sp>
    </p:spTree>
    <p:extLst>
      <p:ext uri="{BB962C8B-B14F-4D97-AF65-F5344CB8AC3E}">
        <p14:creationId xmlns:p14="http://schemas.microsoft.com/office/powerpoint/2010/main" val="2322278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401864"/>
            <a:ext cx="6858000" cy="2873992"/>
          </a:xfrm>
        </p:spPr>
        <p:txBody>
          <a:bodyPr anchor="t" anchorCtr="0">
            <a:normAutofit fontScale="90000"/>
          </a:bodyPr>
          <a:lstStyle/>
          <a:p>
            <a:pPr algn="l"/>
            <a:r>
              <a:rPr kumimoji="1" lang="ja-JP" altLang="en-US" sz="2200" b="1" u="sng" dirty="0" smtClean="0">
                <a:latin typeface="HGS教科書体" pitchFamily="18" charset="-128"/>
                <a:ea typeface="HGS教科書体" pitchFamily="18" charset="-128"/>
              </a:rPr>
              <a:t>林子平資料</a:t>
            </a:r>
            <a:r>
              <a:rPr kumimoji="1" lang="ja-JP" altLang="en-US" sz="2000" b="1" u="sng" dirty="0" smtClean="0">
                <a:latin typeface="HGS教科書体" pitchFamily="18" charset="-128"/>
                <a:ea typeface="HGS教科書体" pitchFamily="18" charset="-128"/>
              </a:rPr>
              <a:t>　</a:t>
            </a:r>
            <a:r>
              <a:rPr kumimoji="1" lang="ja-JP" altLang="en-US" sz="2000" b="1" dirty="0" smtClean="0">
                <a:latin typeface="HGS教科書体" pitchFamily="18" charset="-128"/>
                <a:ea typeface="HGS教科書体" pitchFamily="18" charset="-128"/>
              </a:rPr>
              <a:t>　　　　　</a:t>
            </a:r>
            <a:r>
              <a:rPr kumimoji="1" lang="en-US" altLang="ja-JP" sz="2000" b="1" dirty="0" smtClean="0">
                <a:latin typeface="HGS教科書体" pitchFamily="18" charset="-128"/>
                <a:ea typeface="HGS教科書体" pitchFamily="18" charset="-128"/>
              </a:rPr>
              <a:t> </a:t>
            </a:r>
            <a:r>
              <a:rPr lang="ja-JP" altLang="en-US" sz="1800" b="1" dirty="0" smtClean="0">
                <a:latin typeface="HGS教科書体" pitchFamily="18" charset="-128"/>
                <a:ea typeface="HGS教科書体" pitchFamily="18" charset="-128"/>
              </a:rPr>
              <a:t>①「朝鮮国全図」（三国通覧図）</a:t>
            </a:r>
            <a:r>
              <a:rPr lang="ja-JP" altLang="en-US" sz="1400" b="1" dirty="0" smtClean="0">
                <a:latin typeface="HGS教科書体" pitchFamily="18" charset="-128"/>
                <a:ea typeface="HGS教科書体" pitchFamily="18" charset="-128"/>
              </a:rPr>
              <a:t>（軸物</a:t>
            </a:r>
            <a:r>
              <a:rPr lang="en-US" altLang="ja-JP" sz="1400" b="1" dirty="0" smtClean="0">
                <a:latin typeface="HGS教科書体" pitchFamily="18" charset="-128"/>
                <a:ea typeface="HGS教科書体" pitchFamily="18" charset="-128"/>
              </a:rPr>
              <a:t>81</a:t>
            </a:r>
            <a:r>
              <a:rPr lang="ja-JP" altLang="en-US" sz="1400" b="1" dirty="0" smtClean="0">
                <a:latin typeface="HGS教科書体" pitchFamily="18" charset="-128"/>
                <a:ea typeface="HGS教科書体" pitchFamily="18" charset="-128"/>
              </a:rPr>
              <a:t>）</a:t>
            </a:r>
            <a:r>
              <a:rPr lang="en-US" altLang="ja-JP" sz="1800" b="1" dirty="0" smtClean="0">
                <a:latin typeface="HGS教科書体" pitchFamily="18" charset="-128"/>
                <a:ea typeface="HGS教科書体" pitchFamily="18" charset="-128"/>
              </a:rPr>
              <a:t/>
            </a:r>
            <a:br>
              <a:rPr lang="en-US" altLang="ja-JP" sz="1800" b="1" dirty="0" smtClean="0">
                <a:latin typeface="HGS教科書体" pitchFamily="18" charset="-128"/>
                <a:ea typeface="HGS教科書体" pitchFamily="18" charset="-128"/>
              </a:rPr>
            </a:br>
            <a:r>
              <a:rPr lang="en-US" altLang="ja-JP" sz="1800" b="1" dirty="0">
                <a:latin typeface="HGS教科書体" pitchFamily="18" charset="-128"/>
                <a:ea typeface="HGS教科書体" pitchFamily="18" charset="-128"/>
              </a:rPr>
              <a:t/>
            </a:r>
            <a:br>
              <a:rPr lang="en-US" altLang="ja-JP" sz="1800" b="1" dirty="0">
                <a:latin typeface="HGS教科書体" pitchFamily="18" charset="-128"/>
                <a:ea typeface="HGS教科書体" pitchFamily="18" charset="-128"/>
              </a:rPr>
            </a:br>
            <a:r>
              <a:rPr lang="en-US" altLang="ja-JP" sz="1800" b="1" dirty="0" smtClean="0">
                <a:latin typeface="HGS教科書体" pitchFamily="18" charset="-128"/>
                <a:ea typeface="HGS教科書体" pitchFamily="18" charset="-128"/>
              </a:rPr>
              <a:t/>
            </a:r>
            <a:br>
              <a:rPr lang="en-US" altLang="ja-JP" sz="1800" b="1" dirty="0" smtClean="0">
                <a:latin typeface="HGS教科書体" pitchFamily="18" charset="-128"/>
                <a:ea typeface="HGS教科書体" pitchFamily="18" charset="-128"/>
              </a:rPr>
            </a:br>
            <a:r>
              <a:rPr lang="en-US" altLang="ja-JP" sz="1800" b="1" dirty="0">
                <a:latin typeface="HGS教科書体" pitchFamily="18" charset="-128"/>
                <a:ea typeface="HGS教科書体" pitchFamily="18" charset="-128"/>
              </a:rPr>
              <a:t/>
            </a:r>
            <a:br>
              <a:rPr lang="en-US" altLang="ja-JP" sz="1800" b="1" dirty="0">
                <a:latin typeface="HGS教科書体" pitchFamily="18" charset="-128"/>
                <a:ea typeface="HGS教科書体" pitchFamily="18" charset="-128"/>
              </a:rPr>
            </a:br>
            <a:r>
              <a:rPr lang="en-US" altLang="ja-JP" sz="1800" b="1" dirty="0" smtClean="0">
                <a:latin typeface="HGS教科書体" pitchFamily="18" charset="-128"/>
                <a:ea typeface="HGS教科書体" pitchFamily="18" charset="-128"/>
              </a:rPr>
              <a:t/>
            </a:r>
            <a:br>
              <a:rPr lang="en-US" altLang="ja-JP" sz="1800" b="1" dirty="0" smtClean="0">
                <a:latin typeface="HGS教科書体" pitchFamily="18" charset="-128"/>
                <a:ea typeface="HGS教科書体" pitchFamily="18" charset="-128"/>
              </a:rPr>
            </a:br>
            <a:r>
              <a:rPr lang="en-US" altLang="ja-JP" sz="1800" b="1" dirty="0">
                <a:latin typeface="HGS教科書体" pitchFamily="18" charset="-128"/>
                <a:ea typeface="HGS教科書体" pitchFamily="18" charset="-128"/>
              </a:rPr>
              <a:t/>
            </a:r>
            <a:br>
              <a:rPr lang="en-US" altLang="ja-JP" sz="1800" b="1" dirty="0">
                <a:latin typeface="HGS教科書体" pitchFamily="18" charset="-128"/>
                <a:ea typeface="HGS教科書体" pitchFamily="18" charset="-128"/>
              </a:rPr>
            </a:br>
            <a:r>
              <a:rPr lang="en-US" altLang="ja-JP" sz="1800" b="1" dirty="0" smtClean="0">
                <a:latin typeface="HGS教科書体" pitchFamily="18" charset="-128"/>
                <a:ea typeface="HGS教科書体" pitchFamily="18" charset="-128"/>
              </a:rPr>
              <a:t/>
            </a:r>
            <a:br>
              <a:rPr lang="en-US" altLang="ja-JP" sz="1800" b="1" dirty="0" smtClean="0">
                <a:latin typeface="HGS教科書体" pitchFamily="18" charset="-128"/>
                <a:ea typeface="HGS教科書体" pitchFamily="18" charset="-128"/>
              </a:rPr>
            </a:br>
            <a:r>
              <a:rPr lang="en-US" altLang="ja-JP" sz="1800" b="1" dirty="0">
                <a:latin typeface="HGS教科書体" pitchFamily="18" charset="-128"/>
                <a:ea typeface="HGS教科書体" pitchFamily="18" charset="-128"/>
              </a:rPr>
              <a:t/>
            </a:r>
            <a:br>
              <a:rPr lang="en-US" altLang="ja-JP" sz="1800" b="1" dirty="0">
                <a:latin typeface="HGS教科書体" pitchFamily="18" charset="-128"/>
                <a:ea typeface="HGS教科書体" pitchFamily="18" charset="-128"/>
              </a:rPr>
            </a:br>
            <a:r>
              <a:rPr lang="en-US" altLang="ja-JP" sz="1800" b="1" dirty="0" smtClean="0">
                <a:latin typeface="HGS教科書体" pitchFamily="18" charset="-128"/>
                <a:ea typeface="HGS教科書体" pitchFamily="18" charset="-128"/>
              </a:rPr>
              <a:t/>
            </a:r>
            <a:br>
              <a:rPr lang="en-US" altLang="ja-JP" sz="1800" b="1" dirty="0" smtClean="0">
                <a:latin typeface="HGS教科書体" pitchFamily="18" charset="-128"/>
                <a:ea typeface="HGS教科書体" pitchFamily="18" charset="-128"/>
              </a:rPr>
            </a:br>
            <a:r>
              <a:rPr lang="ja-JP" altLang="en-US" sz="1800" b="1" dirty="0" smtClean="0">
                <a:latin typeface="HGS教科書体" pitchFamily="18" charset="-128"/>
                <a:ea typeface="HGS教科書体" pitchFamily="18" charset="-128"/>
              </a:rPr>
              <a:t>     </a:t>
            </a:r>
            <a:r>
              <a:rPr lang="en-US" altLang="ja-JP" sz="1800" b="1" dirty="0" smtClean="0">
                <a:latin typeface="HGS教科書体" pitchFamily="18" charset="-128"/>
                <a:ea typeface="HGS教科書体" pitchFamily="18" charset="-128"/>
              </a:rPr>
              <a:t/>
            </a:r>
            <a:br>
              <a:rPr lang="en-US" altLang="ja-JP" sz="1800" b="1" dirty="0" smtClean="0">
                <a:latin typeface="HGS教科書体" pitchFamily="18" charset="-128"/>
                <a:ea typeface="HGS教科書体" pitchFamily="18" charset="-128"/>
              </a:rPr>
            </a:br>
            <a:r>
              <a:rPr lang="ja-JP" altLang="en-US" sz="1800" b="1" dirty="0" smtClean="0">
                <a:latin typeface="HGS教科書体" pitchFamily="18" charset="-128"/>
                <a:ea typeface="HGS教科書体" pitchFamily="18" charset="-128"/>
              </a:rPr>
              <a:t>  　　　　　　　　　　　　　 ②「琉球国全図」</a:t>
            </a:r>
            <a:r>
              <a:rPr lang="en-US" altLang="ja-JP" sz="1800" b="1" dirty="0" smtClean="0">
                <a:latin typeface="HGS教科書体" pitchFamily="18" charset="-128"/>
                <a:ea typeface="HGS教科書体" pitchFamily="18" charset="-128"/>
              </a:rPr>
              <a:t>(</a:t>
            </a:r>
            <a:r>
              <a:rPr lang="ja-JP" altLang="en-US" sz="1800" b="1" dirty="0" smtClean="0">
                <a:latin typeface="HGS教科書体" pitchFamily="18" charset="-128"/>
                <a:ea typeface="HGS教科書体" pitchFamily="18" charset="-128"/>
              </a:rPr>
              <a:t>三国通覧図）</a:t>
            </a:r>
            <a:r>
              <a:rPr lang="ja-JP" altLang="en-US" sz="1400" b="1" dirty="0" smtClean="0">
                <a:latin typeface="HGS教科書体" pitchFamily="18" charset="-128"/>
                <a:ea typeface="HGS教科書体" pitchFamily="18" charset="-128"/>
              </a:rPr>
              <a:t>（軸物</a:t>
            </a:r>
            <a:r>
              <a:rPr lang="en-US" altLang="ja-JP" sz="1400" b="1" dirty="0" smtClean="0">
                <a:latin typeface="HGS教科書体" pitchFamily="18" charset="-128"/>
                <a:ea typeface="HGS教科書体" pitchFamily="18" charset="-128"/>
              </a:rPr>
              <a:t>79</a:t>
            </a:r>
            <a:r>
              <a:rPr lang="ja-JP" altLang="en-US" sz="1400" b="1" dirty="0" smtClean="0">
                <a:latin typeface="HGS教科書体" pitchFamily="18" charset="-128"/>
                <a:ea typeface="HGS教科書体" pitchFamily="18" charset="-128"/>
              </a:rPr>
              <a:t>）</a:t>
            </a:r>
            <a:r>
              <a:rPr lang="en-US" altLang="ja-JP" sz="1800" b="1" dirty="0" smtClean="0">
                <a:latin typeface="HGS教科書体" pitchFamily="18" charset="-128"/>
                <a:ea typeface="HGS教科書体" pitchFamily="18" charset="-128"/>
              </a:rPr>
              <a:t/>
            </a:r>
            <a:br>
              <a:rPr lang="en-US" altLang="ja-JP" sz="1800" b="1" dirty="0" smtClean="0">
                <a:latin typeface="HGS教科書体" pitchFamily="18" charset="-128"/>
                <a:ea typeface="HGS教科書体" pitchFamily="18" charset="-128"/>
              </a:rPr>
            </a:br>
            <a:r>
              <a:rPr lang="en-US" altLang="ja-JP" sz="1800" b="1" dirty="0">
                <a:latin typeface="HGS教科書体" pitchFamily="18" charset="-128"/>
                <a:ea typeface="HGS教科書体" pitchFamily="18" charset="-128"/>
              </a:rPr>
              <a:t/>
            </a:r>
            <a:br>
              <a:rPr lang="en-US" altLang="ja-JP" sz="1800" b="1" dirty="0">
                <a:latin typeface="HGS教科書体" pitchFamily="18" charset="-128"/>
                <a:ea typeface="HGS教科書体" pitchFamily="18" charset="-128"/>
              </a:rPr>
            </a:br>
            <a:r>
              <a:rPr lang="ja-JP" altLang="en-US" sz="1800" b="1" dirty="0" smtClean="0">
                <a:latin typeface="HGS教科書体" pitchFamily="18" charset="-128"/>
                <a:ea typeface="HGS教科書体" pitchFamily="18" charset="-128"/>
              </a:rPr>
              <a:t>　</a:t>
            </a:r>
            <a:r>
              <a:rPr lang="en-US" altLang="ja-JP" sz="1800" b="1" dirty="0" smtClean="0">
                <a:latin typeface="HGS教科書体" pitchFamily="18" charset="-128"/>
                <a:ea typeface="HGS教科書体" pitchFamily="18" charset="-128"/>
              </a:rPr>
              <a:t/>
            </a:r>
            <a:br>
              <a:rPr lang="en-US" altLang="ja-JP" sz="1800" b="1" dirty="0" smtClean="0">
                <a:latin typeface="HGS教科書体" pitchFamily="18" charset="-128"/>
                <a:ea typeface="HGS教科書体" pitchFamily="18" charset="-128"/>
              </a:rPr>
            </a:br>
            <a:r>
              <a:rPr lang="ja-JP" altLang="en-US" sz="1800" b="1" dirty="0">
                <a:latin typeface="HGS教科書体" pitchFamily="18" charset="-128"/>
                <a:ea typeface="HGS教科書体" pitchFamily="18" charset="-128"/>
              </a:rPr>
              <a:t>　</a:t>
            </a:r>
            <a:r>
              <a:rPr lang="en-US" altLang="ja-JP" sz="1800" b="1" dirty="0" smtClean="0">
                <a:latin typeface="HGS教科書体" pitchFamily="18" charset="-128"/>
                <a:ea typeface="HGS教科書体" pitchFamily="18" charset="-128"/>
              </a:rPr>
              <a:t/>
            </a:r>
            <a:br>
              <a:rPr lang="en-US" altLang="ja-JP" sz="1800" b="1" dirty="0" smtClean="0">
                <a:latin typeface="HGS教科書体" pitchFamily="18" charset="-128"/>
                <a:ea typeface="HGS教科書体" pitchFamily="18" charset="-128"/>
              </a:rPr>
            </a:br>
            <a:r>
              <a:rPr lang="ja-JP" altLang="en-US" sz="1800" b="1" dirty="0" smtClean="0">
                <a:latin typeface="HGS教科書体" pitchFamily="18" charset="-128"/>
                <a:ea typeface="HGS教科書体" pitchFamily="18" charset="-128"/>
              </a:rPr>
              <a:t>　</a:t>
            </a:r>
            <a:r>
              <a:rPr lang="en-US" altLang="ja-JP" sz="1800" b="1" dirty="0" smtClean="0">
                <a:latin typeface="HGS教科書体" pitchFamily="18" charset="-128"/>
                <a:ea typeface="HGS教科書体" pitchFamily="18" charset="-128"/>
              </a:rPr>
              <a:t/>
            </a:r>
            <a:br>
              <a:rPr lang="en-US" altLang="ja-JP" sz="1800" b="1" dirty="0" smtClean="0">
                <a:latin typeface="HGS教科書体" pitchFamily="18" charset="-128"/>
                <a:ea typeface="HGS教科書体" pitchFamily="18" charset="-128"/>
              </a:rPr>
            </a:br>
            <a:r>
              <a:rPr lang="ja-JP" altLang="en-US" sz="1800" b="1" dirty="0">
                <a:latin typeface="HGS教科書体" pitchFamily="18" charset="-128"/>
                <a:ea typeface="HGS教科書体" pitchFamily="18" charset="-128"/>
              </a:rPr>
              <a:t>　</a:t>
            </a:r>
            <a:r>
              <a:rPr lang="en-US" altLang="ja-JP" sz="1800" b="1" dirty="0" smtClean="0">
                <a:latin typeface="HGS教科書体" pitchFamily="18" charset="-128"/>
                <a:ea typeface="HGS教科書体" pitchFamily="18" charset="-128"/>
              </a:rPr>
              <a:t/>
            </a:r>
            <a:br>
              <a:rPr lang="en-US" altLang="ja-JP" sz="1800" b="1" dirty="0" smtClean="0">
                <a:latin typeface="HGS教科書体" pitchFamily="18" charset="-128"/>
                <a:ea typeface="HGS教科書体" pitchFamily="18" charset="-128"/>
              </a:rPr>
            </a:br>
            <a:r>
              <a:rPr lang="ja-JP" altLang="en-US" sz="1800" b="1" dirty="0" smtClean="0">
                <a:latin typeface="HGS教科書体" pitchFamily="18" charset="-128"/>
                <a:ea typeface="HGS教科書体" pitchFamily="18" charset="-128"/>
              </a:rPr>
              <a:t>　</a:t>
            </a:r>
            <a:r>
              <a:rPr lang="en-US" altLang="ja-JP" sz="1800" b="1" dirty="0">
                <a:latin typeface="HGS教科書体" pitchFamily="18" charset="-128"/>
                <a:ea typeface="HGS教科書体" pitchFamily="18" charset="-128"/>
              </a:rPr>
              <a:t/>
            </a:r>
            <a:br>
              <a:rPr lang="en-US" altLang="ja-JP" sz="1800" b="1" dirty="0">
                <a:latin typeface="HGS教科書体" pitchFamily="18" charset="-128"/>
                <a:ea typeface="HGS教科書体" pitchFamily="18" charset="-128"/>
              </a:rPr>
            </a:br>
            <a:r>
              <a:rPr lang="en-US" altLang="ja-JP" sz="1800" b="1" dirty="0" smtClean="0">
                <a:latin typeface="HGS教科書体" pitchFamily="18" charset="-128"/>
                <a:ea typeface="HGS教科書体" pitchFamily="18" charset="-128"/>
              </a:rPr>
              <a:t/>
            </a:r>
            <a:br>
              <a:rPr lang="en-US" altLang="ja-JP" sz="1800" b="1" dirty="0" smtClean="0">
                <a:latin typeface="HGS教科書体" pitchFamily="18" charset="-128"/>
                <a:ea typeface="HGS教科書体" pitchFamily="18" charset="-128"/>
              </a:rPr>
            </a:br>
            <a:r>
              <a:rPr lang="en-US" altLang="ja-JP" sz="1800" b="1" dirty="0" smtClean="0">
                <a:latin typeface="HGS教科書体" pitchFamily="18" charset="-128"/>
                <a:ea typeface="HGS教科書体" pitchFamily="18" charset="-128"/>
              </a:rPr>
              <a:t/>
            </a:r>
            <a:br>
              <a:rPr lang="en-US" altLang="ja-JP" sz="1800" b="1" dirty="0" smtClean="0">
                <a:latin typeface="HGS教科書体" pitchFamily="18" charset="-128"/>
                <a:ea typeface="HGS教科書体" pitchFamily="18" charset="-128"/>
              </a:rPr>
            </a:br>
            <a:r>
              <a:rPr lang="en-US" altLang="ja-JP" sz="1800" b="1" dirty="0">
                <a:latin typeface="HGS教科書体" pitchFamily="18" charset="-128"/>
                <a:ea typeface="HGS教科書体" pitchFamily="18" charset="-128"/>
              </a:rPr>
              <a:t/>
            </a:r>
            <a:br>
              <a:rPr lang="en-US" altLang="ja-JP" sz="1800" b="1" dirty="0">
                <a:latin typeface="HGS教科書体" pitchFamily="18" charset="-128"/>
                <a:ea typeface="HGS教科書体" pitchFamily="18" charset="-128"/>
              </a:rPr>
            </a:br>
            <a:r>
              <a:rPr lang="ja-JP" altLang="en-US" sz="1800" b="1" dirty="0" smtClean="0">
                <a:latin typeface="HGS教科書体" pitchFamily="18" charset="-128"/>
                <a:ea typeface="HGS教科書体" pitchFamily="18" charset="-128"/>
              </a:rPr>
              <a:t>　　　　　　　　　　　　　　③「三国通覧図説」　（旧記</a:t>
            </a:r>
            <a:r>
              <a:rPr lang="en-US" altLang="ja-JP" sz="1800" b="1" dirty="0" smtClean="0">
                <a:latin typeface="HGS教科書体" pitchFamily="18" charset="-128"/>
                <a:ea typeface="HGS教科書体" pitchFamily="18" charset="-128"/>
              </a:rPr>
              <a:t>351</a:t>
            </a:r>
            <a:r>
              <a:rPr lang="ja-JP" altLang="en-US" sz="1800" b="1" dirty="0" smtClean="0">
                <a:latin typeface="HGS教科書体" pitchFamily="18" charset="-128"/>
                <a:ea typeface="HGS教科書体" pitchFamily="18" charset="-128"/>
              </a:rPr>
              <a:t>）</a:t>
            </a:r>
            <a:r>
              <a:rPr lang="en-US" altLang="ja-JP" sz="1800" b="1" dirty="0" smtClean="0">
                <a:latin typeface="HGS教科書体" pitchFamily="18" charset="-128"/>
                <a:ea typeface="HGS教科書体" pitchFamily="18" charset="-128"/>
              </a:rPr>
              <a:t/>
            </a:r>
            <a:br>
              <a:rPr lang="en-US" altLang="ja-JP" sz="1800" b="1" dirty="0" smtClean="0">
                <a:latin typeface="HGS教科書体" pitchFamily="18" charset="-128"/>
                <a:ea typeface="HGS教科書体" pitchFamily="18" charset="-128"/>
              </a:rPr>
            </a:br>
            <a:r>
              <a:rPr lang="ja-JP" altLang="en-US" sz="1800" b="1" dirty="0" smtClean="0">
                <a:latin typeface="HGS教科書体" pitchFamily="18" charset="-128"/>
                <a:ea typeface="HGS教科書体" pitchFamily="18" charset="-128"/>
              </a:rPr>
              <a:t>　　　　　　　　　　　　　　</a:t>
            </a:r>
            <a:r>
              <a:rPr lang="en-US" altLang="ja-JP" sz="1800" b="1" dirty="0" smtClean="0">
                <a:latin typeface="HGS教科書体" pitchFamily="18" charset="-128"/>
                <a:ea typeface="HGS教科書体" pitchFamily="18" charset="-128"/>
              </a:rPr>
              <a:t/>
            </a:r>
            <a:br>
              <a:rPr lang="en-US" altLang="ja-JP" sz="1800" b="1" dirty="0" smtClean="0">
                <a:latin typeface="HGS教科書体" pitchFamily="18" charset="-128"/>
                <a:ea typeface="HGS教科書体" pitchFamily="18" charset="-128"/>
              </a:rPr>
            </a:br>
            <a:r>
              <a:rPr lang="en-US" altLang="ja-JP" sz="1800" b="1" dirty="0">
                <a:latin typeface="HGS教科書体" pitchFamily="18" charset="-128"/>
                <a:ea typeface="HGS教科書体" pitchFamily="18" charset="-128"/>
              </a:rPr>
              <a:t/>
            </a:r>
            <a:br>
              <a:rPr lang="en-US" altLang="ja-JP" sz="1800" b="1" dirty="0">
                <a:latin typeface="HGS教科書体" pitchFamily="18" charset="-128"/>
                <a:ea typeface="HGS教科書体" pitchFamily="18" charset="-128"/>
              </a:rPr>
            </a:br>
            <a:r>
              <a:rPr lang="en-US" altLang="ja-JP" sz="1800" b="1" dirty="0" smtClean="0">
                <a:latin typeface="HGS教科書体" pitchFamily="18" charset="-128"/>
                <a:ea typeface="HGS教科書体" pitchFamily="18" charset="-128"/>
              </a:rPr>
              <a:t/>
            </a:r>
            <a:br>
              <a:rPr lang="en-US" altLang="ja-JP" sz="1800" b="1" dirty="0" smtClean="0">
                <a:latin typeface="HGS教科書体" pitchFamily="18" charset="-128"/>
                <a:ea typeface="HGS教科書体" pitchFamily="18" charset="-128"/>
              </a:rPr>
            </a:br>
            <a:r>
              <a:rPr lang="en-US" altLang="ja-JP" sz="1800" b="1" dirty="0" smtClean="0">
                <a:latin typeface="HGS教科書体" pitchFamily="18" charset="-128"/>
                <a:ea typeface="HGS教科書体" pitchFamily="18" charset="-128"/>
              </a:rPr>
              <a:t>                           </a:t>
            </a:r>
            <a:r>
              <a:rPr lang="en-US" altLang="ja-JP" sz="1400" b="1" dirty="0" smtClean="0">
                <a:latin typeface="HGS教科書体" pitchFamily="18" charset="-128"/>
                <a:ea typeface="HGS教科書体" pitchFamily="18" charset="-128"/>
              </a:rPr>
              <a:t>           </a:t>
            </a:r>
            <a:r>
              <a:rPr lang="en-US" altLang="ja-JP" sz="1800" b="1" dirty="0" smtClean="0">
                <a:latin typeface="HGS教科書体" pitchFamily="18" charset="-128"/>
                <a:ea typeface="HGS教科書体" pitchFamily="18" charset="-128"/>
              </a:rPr>
              <a:t/>
            </a:r>
            <a:br>
              <a:rPr lang="en-US" altLang="ja-JP" sz="1800" b="1" dirty="0" smtClean="0">
                <a:latin typeface="HGS教科書体" pitchFamily="18" charset="-128"/>
                <a:ea typeface="HGS教科書体" pitchFamily="18" charset="-128"/>
              </a:rPr>
            </a:br>
            <a:r>
              <a:rPr lang="en-US" altLang="ja-JP" sz="1800" b="1" dirty="0">
                <a:latin typeface="HGS教科書体" pitchFamily="18" charset="-128"/>
                <a:ea typeface="HGS教科書体" pitchFamily="18" charset="-128"/>
              </a:rPr>
              <a:t/>
            </a:r>
            <a:br>
              <a:rPr lang="en-US" altLang="ja-JP" sz="1800" b="1" dirty="0">
                <a:latin typeface="HGS教科書体" pitchFamily="18" charset="-128"/>
                <a:ea typeface="HGS教科書体" pitchFamily="18" charset="-128"/>
              </a:rPr>
            </a:br>
            <a:endParaRPr kumimoji="1" lang="ja-JP" altLang="en-US" sz="1800" b="1" dirty="0">
              <a:latin typeface="HGS教科書体" pitchFamily="18" charset="-128"/>
              <a:ea typeface="HGS教科書体" pitchFamily="18" charset="-128"/>
            </a:endParaRPr>
          </a:p>
        </p:txBody>
      </p:sp>
      <p:sp>
        <p:nvSpPr>
          <p:cNvPr id="3" name="サブタイトル 2"/>
          <p:cNvSpPr>
            <a:spLocks noGrp="1"/>
          </p:cNvSpPr>
          <p:nvPr>
            <p:ph type="subTitle" idx="1"/>
          </p:nvPr>
        </p:nvSpPr>
        <p:spPr>
          <a:xfrm>
            <a:off x="-14210" y="5796136"/>
            <a:ext cx="2708920" cy="792088"/>
          </a:xfrm>
        </p:spPr>
        <p:txBody>
          <a:bodyPr>
            <a:normAutofit/>
          </a:bodyPr>
          <a:lstStyle/>
          <a:p>
            <a:pPr algn="l"/>
            <a:r>
              <a:rPr kumimoji="1" lang="ja-JP" altLang="en-US" sz="2000" b="1" u="sng" dirty="0" smtClean="0">
                <a:solidFill>
                  <a:schemeClr val="tx1"/>
                </a:solidFill>
                <a:latin typeface="HGS教科書体" pitchFamily="18" charset="-128"/>
                <a:ea typeface="HGS教科書体" pitchFamily="18" charset="-128"/>
              </a:rPr>
              <a:t>間宮林蔵資料</a:t>
            </a:r>
            <a:endParaRPr kumimoji="1" lang="ja-JP" altLang="en-US" sz="2000" b="1" u="sng" dirty="0">
              <a:solidFill>
                <a:schemeClr val="tx1"/>
              </a:solidFill>
              <a:latin typeface="HGS教科書体" pitchFamily="18" charset="-128"/>
              <a:ea typeface="HGS教科書体" pitchFamily="18" charset="-128"/>
            </a:endParaRPr>
          </a:p>
        </p:txBody>
      </p:sp>
      <p:sp>
        <p:nvSpPr>
          <p:cNvPr id="4" name="タイトル 4"/>
          <p:cNvSpPr txBox="1">
            <a:spLocks/>
          </p:cNvSpPr>
          <p:nvPr/>
        </p:nvSpPr>
        <p:spPr>
          <a:xfrm>
            <a:off x="0" y="0"/>
            <a:ext cx="6858000" cy="400110"/>
          </a:xfrm>
          <a:prstGeom prst="rect">
            <a:avLst/>
          </a:prstGeom>
          <a:gradFill flip="none" rotWithShape="1">
            <a:gsLst>
              <a:gs pos="9000">
                <a:schemeClr val="accent6">
                  <a:lumMod val="75000"/>
                </a:schemeClr>
              </a:gs>
              <a:gs pos="70000">
                <a:schemeClr val="accent3">
                  <a:lumMod val="60000"/>
                  <a:lumOff val="40000"/>
                </a:schemeClr>
              </a:gs>
              <a:gs pos="79000">
                <a:schemeClr val="accent3">
                  <a:lumMod val="40000"/>
                  <a:lumOff val="60000"/>
                </a:schemeClr>
              </a:gs>
              <a:gs pos="100000">
                <a:schemeClr val="accent3">
                  <a:lumMod val="20000"/>
                  <a:lumOff val="80000"/>
                </a:schemeClr>
              </a:gs>
            </a:gsLst>
            <a:lin ang="0" scaled="1"/>
            <a:tileRect/>
          </a:gradFill>
        </p:spPr>
        <p:txBody>
          <a:bodyPr vert="horz" wrap="square" lIns="91440" tIns="45720" rIns="91440" bIns="45720" rtlCol="0" anchor="ctr">
            <a:sp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b="1" dirty="0" smtClean="0">
                <a:solidFill>
                  <a:schemeClr val="bg1"/>
                </a:solidFill>
                <a:latin typeface="HGP教科書体" pitchFamily="18" charset="-128"/>
                <a:ea typeface="HGP教科書体" pitchFamily="18" charset="-128"/>
              </a:rPr>
              <a:t>ケース展示資料の紹介</a:t>
            </a:r>
            <a:endParaRPr lang="ja-JP" altLang="en-US" sz="2000" b="1" dirty="0">
              <a:solidFill>
                <a:schemeClr val="bg1"/>
              </a:solidFill>
              <a:latin typeface="HGP教科書体" pitchFamily="18" charset="-128"/>
              <a:ea typeface="HGP教科書体" pitchFamily="18" charset="-128"/>
            </a:endParaRPr>
          </a:p>
        </p:txBody>
      </p:sp>
      <p:pic>
        <p:nvPicPr>
          <p:cNvPr id="2050" name="Picture 2" descr="http://www2.lib.hokudai.ac.jp/hoppodb/contents/map/l/0D0230600000000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374" y="827584"/>
            <a:ext cx="2794197" cy="193066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0832" y="3275856"/>
            <a:ext cx="2812530"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115" y="1043608"/>
            <a:ext cx="1350562"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テキスト ボックス 5"/>
          <p:cNvSpPr txBox="1"/>
          <p:nvPr/>
        </p:nvSpPr>
        <p:spPr>
          <a:xfrm flipH="1">
            <a:off x="332656" y="3093802"/>
            <a:ext cx="2520280" cy="2308324"/>
          </a:xfrm>
          <a:prstGeom prst="rect">
            <a:avLst/>
          </a:prstGeom>
          <a:noFill/>
        </p:spPr>
        <p:txBody>
          <a:bodyPr wrap="square" rtlCol="0">
            <a:spAutoFit/>
          </a:bodyPr>
          <a:lstStyle/>
          <a:p>
            <a:r>
              <a:rPr kumimoji="1" lang="ja-JP" altLang="en-US" b="1" dirty="0" smtClean="0">
                <a:latin typeface="HGS教科書体" pitchFamily="18" charset="-128"/>
                <a:ea typeface="HGS教科書体" pitchFamily="18" charset="-128"/>
              </a:rPr>
              <a:t>　林子平（</a:t>
            </a:r>
            <a:r>
              <a:rPr kumimoji="1" lang="en-US" altLang="ja-JP" b="1" dirty="0" smtClean="0">
                <a:latin typeface="HGS教科書体" pitchFamily="18" charset="-128"/>
                <a:ea typeface="HGS教科書体" pitchFamily="18" charset="-128"/>
              </a:rPr>
              <a:t>1738-93</a:t>
            </a:r>
            <a:r>
              <a:rPr kumimoji="1" lang="ja-JP" altLang="en-US" b="1" dirty="0" smtClean="0">
                <a:latin typeface="HGS教科書体" pitchFamily="18" charset="-128"/>
                <a:ea typeface="HGS教科書体" pitchFamily="18" charset="-128"/>
              </a:rPr>
              <a:t>）は、仙台藩士で、国防政策に秀でた海防学者である。</a:t>
            </a:r>
            <a:endParaRPr kumimoji="1" lang="en-US" altLang="ja-JP" b="1" dirty="0" smtClean="0">
              <a:latin typeface="HGS教科書体" pitchFamily="18" charset="-128"/>
              <a:ea typeface="HGS教科書体" pitchFamily="18" charset="-128"/>
            </a:endParaRPr>
          </a:p>
          <a:p>
            <a:r>
              <a:rPr lang="ja-JP" altLang="en-US" b="1" dirty="0">
                <a:latin typeface="HGS教科書体" pitchFamily="18" charset="-128"/>
                <a:ea typeface="HGS教科書体" pitchFamily="18" charset="-128"/>
              </a:rPr>
              <a:t>　</a:t>
            </a:r>
            <a:r>
              <a:rPr lang="ja-JP" altLang="en-US" b="1" dirty="0" smtClean="0">
                <a:latin typeface="HGS教科書体" pitchFamily="18" charset="-128"/>
                <a:ea typeface="HGS教科書体" pitchFamily="18" charset="-128"/>
              </a:rPr>
              <a:t>諸国を遊歴し長崎まで訪れている。ロシアの脅威を説き</a:t>
            </a:r>
            <a:r>
              <a:rPr lang="en-US" altLang="ja-JP" b="1" dirty="0" smtClean="0">
                <a:latin typeface="HGS教科書体" pitchFamily="18" charset="-128"/>
                <a:ea typeface="HGS教科書体" pitchFamily="18" charset="-128"/>
              </a:rPr>
              <a:t>『</a:t>
            </a:r>
            <a:r>
              <a:rPr lang="ja-JP" altLang="en-US" b="1" dirty="0" smtClean="0">
                <a:latin typeface="HGS教科書体" pitchFamily="18" charset="-128"/>
                <a:ea typeface="HGS教科書体" pitchFamily="18" charset="-128"/>
              </a:rPr>
              <a:t>海国兵談</a:t>
            </a:r>
            <a:r>
              <a:rPr lang="en-US" altLang="ja-JP" b="1" dirty="0" smtClean="0">
                <a:latin typeface="HGS教科書体" pitchFamily="18" charset="-128"/>
                <a:ea typeface="HGS教科書体" pitchFamily="18" charset="-128"/>
              </a:rPr>
              <a:t>』</a:t>
            </a:r>
            <a:r>
              <a:rPr lang="ja-JP" altLang="en-US" b="1" dirty="0" smtClean="0">
                <a:latin typeface="HGS教科書体" pitchFamily="18" charset="-128"/>
                <a:ea typeface="HGS教科書体" pitchFamily="18" charset="-128"/>
              </a:rPr>
              <a:t>などの著書がある。</a:t>
            </a:r>
            <a:endParaRPr kumimoji="1" lang="ja-JP" altLang="en-US" b="1" dirty="0">
              <a:latin typeface="HGS教科書体" pitchFamily="18" charset="-128"/>
              <a:ea typeface="HGS教科書体" pitchFamily="18" charset="-128"/>
            </a:endParaRPr>
          </a:p>
        </p:txBody>
      </p:sp>
      <p:pic>
        <p:nvPicPr>
          <p:cNvPr id="2058" name="Picture 10" descr="ファイル:Mamiya Rinz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094" y="6444208"/>
            <a:ext cx="1276516" cy="2039794"/>
          </a:xfrm>
          <a:prstGeom prst="rect">
            <a:avLst/>
          </a:prstGeom>
          <a:noFill/>
          <a:extLst>
            <a:ext uri="{909E8E84-426E-40DD-AFC4-6F175D3DCCD1}">
              <a14:hiddenFill xmlns:a14="http://schemas.microsoft.com/office/drawing/2010/main">
                <a:solidFill>
                  <a:srgbClr val="FFFFFF"/>
                </a:solidFill>
              </a14:hiddenFill>
            </a:ext>
          </a:extLst>
        </p:spPr>
      </p:pic>
      <p:sp>
        <p:nvSpPr>
          <p:cNvPr id="7" name="正方形/長方形 6"/>
          <p:cNvSpPr/>
          <p:nvPr/>
        </p:nvSpPr>
        <p:spPr>
          <a:xfrm>
            <a:off x="656215" y="8602214"/>
            <a:ext cx="1382361" cy="307777"/>
          </a:xfrm>
          <a:prstGeom prst="rect">
            <a:avLst/>
          </a:prstGeom>
        </p:spPr>
        <p:txBody>
          <a:bodyPr wrap="square">
            <a:spAutoFit/>
          </a:bodyPr>
          <a:lstStyle/>
          <a:p>
            <a:r>
              <a:rPr lang="ja-JP" altLang="en-US" sz="1400" dirty="0" smtClean="0"/>
              <a:t>松岡映丘・画</a:t>
            </a:r>
            <a:endParaRPr lang="ja-JP" altLang="en-US" sz="1400" dirty="0"/>
          </a:p>
        </p:txBody>
      </p:sp>
      <p:sp>
        <p:nvSpPr>
          <p:cNvPr id="8" name="テキスト ボックス 7"/>
          <p:cNvSpPr txBox="1"/>
          <p:nvPr/>
        </p:nvSpPr>
        <p:spPr>
          <a:xfrm>
            <a:off x="2276872" y="5955335"/>
            <a:ext cx="4104456" cy="3016210"/>
          </a:xfrm>
          <a:prstGeom prst="rect">
            <a:avLst/>
          </a:prstGeom>
          <a:noFill/>
        </p:spPr>
        <p:txBody>
          <a:bodyPr wrap="square" rtlCol="0">
            <a:spAutoFit/>
          </a:bodyPr>
          <a:lstStyle/>
          <a:p>
            <a:r>
              <a:rPr kumimoji="1" lang="ja-JP" altLang="en-US" b="1" dirty="0" smtClean="0">
                <a:latin typeface="HGS教科書体" pitchFamily="18" charset="-128"/>
                <a:ea typeface="HGS教科書体" pitchFamily="18" charset="-128"/>
              </a:rPr>
              <a:t>　間宮林蔵（</a:t>
            </a:r>
            <a:r>
              <a:rPr kumimoji="1" lang="en-US" altLang="ja-JP" b="1" dirty="0" smtClean="0">
                <a:latin typeface="HGS教科書体" pitchFamily="18" charset="-128"/>
                <a:ea typeface="HGS教科書体" pitchFamily="18" charset="-128"/>
              </a:rPr>
              <a:t>1780-1844</a:t>
            </a:r>
            <a:r>
              <a:rPr kumimoji="1" lang="ja-JP" altLang="en-US" b="1" dirty="0" smtClean="0">
                <a:latin typeface="HGS教科書体" pitchFamily="18" charset="-128"/>
                <a:ea typeface="HGS教科書体" pitchFamily="18" charset="-128"/>
              </a:rPr>
              <a:t>）は茨城県の農民出身で村上島之丞に才能を見込まれ幕臣の下役人となり、伊能忠敬に測量技術を学んだ。</a:t>
            </a:r>
            <a:endParaRPr kumimoji="1" lang="en-US" altLang="ja-JP" b="1" dirty="0" smtClean="0">
              <a:latin typeface="HGS教科書体" pitchFamily="18" charset="-128"/>
              <a:ea typeface="HGS教科書体" pitchFamily="18" charset="-128"/>
            </a:endParaRPr>
          </a:p>
          <a:p>
            <a:r>
              <a:rPr lang="ja-JP" altLang="en-US" b="1" dirty="0">
                <a:latin typeface="HGS教科書体" pitchFamily="18" charset="-128"/>
                <a:ea typeface="HGS教科書体" pitchFamily="18" charset="-128"/>
              </a:rPr>
              <a:t>　</a:t>
            </a:r>
            <a:r>
              <a:rPr lang="en-US" altLang="ja-JP" b="1" dirty="0" smtClean="0">
                <a:latin typeface="HGS教科書体" pitchFamily="18" charset="-128"/>
                <a:ea typeface="HGS教科書体" pitchFamily="18" charset="-128"/>
              </a:rPr>
              <a:t>2</a:t>
            </a:r>
            <a:r>
              <a:rPr lang="ja-JP" altLang="en-US" b="1" dirty="0" smtClean="0">
                <a:latin typeface="HGS教科書体" pitchFamily="18" charset="-128"/>
                <a:ea typeface="HGS教科書体" pitchFamily="18" charset="-128"/>
              </a:rPr>
              <a:t>度にわたる樺太島の探検家として有名である。</a:t>
            </a:r>
            <a:endParaRPr lang="en-US" altLang="ja-JP" b="1" dirty="0" smtClean="0">
              <a:latin typeface="HGS教科書体" pitchFamily="18" charset="-128"/>
              <a:ea typeface="HGS教科書体" pitchFamily="18" charset="-128"/>
            </a:endParaRPr>
          </a:p>
          <a:p>
            <a:endParaRPr kumimoji="1" lang="en-US" altLang="ja-JP" b="1" dirty="0">
              <a:latin typeface="HGS教科書体" pitchFamily="18" charset="-128"/>
              <a:ea typeface="HGS教科書体" pitchFamily="18" charset="-128"/>
            </a:endParaRPr>
          </a:p>
          <a:p>
            <a:r>
              <a:rPr lang="ja-JP" altLang="en-US" b="1" dirty="0" smtClean="0">
                <a:latin typeface="HGS教科書体" pitchFamily="18" charset="-128"/>
                <a:ea typeface="HGS教科書体" pitchFamily="18" charset="-128"/>
              </a:rPr>
              <a:t>①「東韃紀行」　</a:t>
            </a:r>
            <a:r>
              <a:rPr lang="ja-JP" altLang="en-US" sz="1400" b="1" dirty="0" smtClean="0">
                <a:latin typeface="HGS教科書体" pitchFamily="18" charset="-128"/>
                <a:ea typeface="HGS教科書体" pitchFamily="18" charset="-128"/>
              </a:rPr>
              <a:t>（旧記</a:t>
            </a:r>
            <a:r>
              <a:rPr lang="en-US" altLang="ja-JP" sz="1400" b="1" dirty="0" smtClean="0">
                <a:latin typeface="HGS教科書体" pitchFamily="18" charset="-128"/>
                <a:ea typeface="HGS教科書体" pitchFamily="18" charset="-128"/>
              </a:rPr>
              <a:t>438</a:t>
            </a:r>
            <a:r>
              <a:rPr lang="ja-JP" altLang="en-US" sz="1400" b="1" dirty="0" smtClean="0">
                <a:latin typeface="HGS教科書体" pitchFamily="18" charset="-128"/>
                <a:ea typeface="HGS教科書体" pitchFamily="18" charset="-128"/>
              </a:rPr>
              <a:t>）</a:t>
            </a:r>
            <a:endParaRPr lang="en-US" altLang="ja-JP" b="1" dirty="0" smtClean="0">
              <a:latin typeface="HGS教科書体" pitchFamily="18" charset="-128"/>
              <a:ea typeface="HGS教科書体" pitchFamily="18" charset="-128"/>
            </a:endParaRPr>
          </a:p>
          <a:p>
            <a:r>
              <a:rPr lang="ja-JP" altLang="en-US" b="1" dirty="0" smtClean="0">
                <a:latin typeface="HGS教科書体" pitchFamily="18" charset="-128"/>
                <a:ea typeface="HGS教科書体" pitchFamily="18" charset="-128"/>
              </a:rPr>
              <a:t>②ヤエンコロアイヌ文書</a:t>
            </a:r>
            <a:endParaRPr lang="en-US" altLang="ja-JP" b="1" dirty="0" smtClean="0">
              <a:latin typeface="HGS教科書体" pitchFamily="18" charset="-128"/>
              <a:ea typeface="HGS教科書体" pitchFamily="18" charset="-128"/>
            </a:endParaRPr>
          </a:p>
          <a:p>
            <a:r>
              <a:rPr lang="ja-JP" altLang="en-US" sz="1400" b="1" dirty="0">
                <a:latin typeface="HGS教科書体" pitchFamily="18" charset="-128"/>
                <a:ea typeface="HGS教科書体" pitchFamily="18" charset="-128"/>
              </a:rPr>
              <a:t>　</a:t>
            </a:r>
            <a:r>
              <a:rPr lang="ja-JP" altLang="en-US" sz="1400" b="1" dirty="0" smtClean="0">
                <a:latin typeface="HGS教科書体" pitchFamily="18" charset="-128"/>
                <a:ea typeface="HGS教科書体" pitchFamily="18" charset="-128"/>
              </a:rPr>
              <a:t>　　　　　　　　　 （軸物</a:t>
            </a:r>
            <a:r>
              <a:rPr lang="en-US" altLang="ja-JP" sz="1400" b="1" dirty="0" smtClean="0">
                <a:latin typeface="HGS教科書体" pitchFamily="18" charset="-128"/>
                <a:ea typeface="HGS教科書体" pitchFamily="18" charset="-128"/>
              </a:rPr>
              <a:t>183</a:t>
            </a:r>
            <a:r>
              <a:rPr lang="ja-JP" altLang="en-US" sz="1400" b="1" dirty="0" smtClean="0">
                <a:latin typeface="HGS教科書体" pitchFamily="18" charset="-128"/>
                <a:ea typeface="HGS教科書体" pitchFamily="18" charset="-128"/>
              </a:rPr>
              <a:t>）</a:t>
            </a:r>
            <a:endParaRPr lang="en-US" altLang="ja-JP" sz="1400" b="1" dirty="0" smtClean="0">
              <a:latin typeface="HGS教科書体" pitchFamily="18" charset="-128"/>
              <a:ea typeface="HGS教科書体" pitchFamily="18" charset="-128"/>
            </a:endParaRPr>
          </a:p>
          <a:p>
            <a:endParaRPr kumimoji="1" lang="ja-JP" altLang="en-US" sz="1400" b="1" dirty="0">
              <a:latin typeface="HGS教科書体" pitchFamily="18" charset="-128"/>
              <a:ea typeface="HGS教科書体" pitchFamily="18" charset="-128"/>
            </a:endParaRPr>
          </a:p>
        </p:txBody>
      </p:sp>
      <p:pic>
        <p:nvPicPr>
          <p:cNvPr id="2060" name="Picture 12" descr="00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16807" y="7466881"/>
            <a:ext cx="1022614" cy="1504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6217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18166" y="7467618"/>
            <a:ext cx="6264696" cy="1352854"/>
          </a:xfrm>
          <a:prstGeom prst="rect">
            <a:avLst/>
          </a:prstGeom>
          <a:noFill/>
          <a:ln w="44450" cmpd="thickThi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454579" y="7467618"/>
            <a:ext cx="6021288" cy="1415772"/>
          </a:xfrm>
          <a:prstGeom prst="rect">
            <a:avLst/>
          </a:prstGeom>
        </p:spPr>
        <p:txBody>
          <a:bodyPr wrap="square">
            <a:spAutoFit/>
          </a:bodyPr>
          <a:lstStyle/>
          <a:p>
            <a:r>
              <a:rPr lang="ja-JP" altLang="en-US" sz="2400" b="1" dirty="0">
                <a:solidFill>
                  <a:schemeClr val="accent6">
                    <a:lumMod val="50000"/>
                  </a:schemeClr>
                </a:solidFill>
                <a:latin typeface="HGS教科書体" pitchFamily="18" charset="-128"/>
                <a:ea typeface="HGS教科書体" pitchFamily="18" charset="-128"/>
              </a:rPr>
              <a:t>北海道大学附属図書館所蔵　北方古地図展</a:t>
            </a:r>
            <a:endParaRPr lang="en-US" altLang="ja-JP" sz="2400" b="1" dirty="0">
              <a:solidFill>
                <a:schemeClr val="accent6">
                  <a:lumMod val="50000"/>
                </a:schemeClr>
              </a:solidFill>
              <a:latin typeface="HGS教科書体" pitchFamily="18" charset="-128"/>
              <a:ea typeface="HGS教科書体" pitchFamily="18" charset="-128"/>
            </a:endParaRPr>
          </a:p>
          <a:p>
            <a:endParaRPr lang="en-US" altLang="ja-JP" sz="800" dirty="0">
              <a:solidFill>
                <a:schemeClr val="accent3">
                  <a:lumMod val="50000"/>
                </a:schemeClr>
              </a:solidFill>
              <a:latin typeface="HGS教科書体" pitchFamily="18" charset="-128"/>
              <a:ea typeface="HGS教科書体" pitchFamily="18" charset="-128"/>
            </a:endParaRPr>
          </a:p>
          <a:p>
            <a:r>
              <a:rPr lang="ja-JP" altLang="en-US" dirty="0" smtClean="0">
                <a:latin typeface="HGS教科書体" pitchFamily="18" charset="-128"/>
                <a:ea typeface="HGS教科書体" pitchFamily="18" charset="-128"/>
              </a:rPr>
              <a:t>　〒</a:t>
            </a:r>
            <a:r>
              <a:rPr lang="en-US" altLang="ja-JP" dirty="0" smtClean="0">
                <a:latin typeface="HGS教科書体" pitchFamily="18" charset="-128"/>
                <a:ea typeface="HGS教科書体" pitchFamily="18" charset="-128"/>
              </a:rPr>
              <a:t>060-0808</a:t>
            </a:r>
            <a:r>
              <a:rPr lang="ja-JP" altLang="en-US" dirty="0" smtClean="0">
                <a:latin typeface="HGS教科書体" pitchFamily="18" charset="-128"/>
                <a:ea typeface="HGS教科書体" pitchFamily="18" charset="-128"/>
              </a:rPr>
              <a:t>　札幌市北区北</a:t>
            </a:r>
            <a:r>
              <a:rPr lang="en-US" altLang="ja-JP" dirty="0" smtClean="0">
                <a:latin typeface="HGS教科書体" pitchFamily="18" charset="-128"/>
                <a:ea typeface="HGS教科書体" pitchFamily="18" charset="-128"/>
              </a:rPr>
              <a:t>8</a:t>
            </a:r>
            <a:r>
              <a:rPr lang="ja-JP" altLang="en-US" dirty="0" smtClean="0">
                <a:latin typeface="HGS教科書体" pitchFamily="18" charset="-128"/>
                <a:ea typeface="HGS教科書体" pitchFamily="18" charset="-128"/>
              </a:rPr>
              <a:t>条西</a:t>
            </a:r>
            <a:r>
              <a:rPr lang="en-US" altLang="ja-JP" dirty="0" smtClean="0">
                <a:latin typeface="HGS教科書体" pitchFamily="18" charset="-128"/>
                <a:ea typeface="HGS教科書体" pitchFamily="18" charset="-128"/>
              </a:rPr>
              <a:t>5</a:t>
            </a:r>
            <a:r>
              <a:rPr lang="ja-JP" altLang="en-US" dirty="0" smtClean="0">
                <a:latin typeface="HGS教科書体" pitchFamily="18" charset="-128"/>
                <a:ea typeface="HGS教科書体" pitchFamily="18" charset="-128"/>
              </a:rPr>
              <a:t>丁目</a:t>
            </a:r>
            <a:endParaRPr lang="en-US" altLang="ja-JP" dirty="0" smtClean="0">
              <a:latin typeface="HGS教科書体" pitchFamily="18" charset="-128"/>
              <a:ea typeface="HGS教科書体" pitchFamily="18" charset="-128"/>
            </a:endParaRPr>
          </a:p>
          <a:p>
            <a:r>
              <a:rPr lang="ja-JP" altLang="en-US" dirty="0">
                <a:latin typeface="HGS教科書体" pitchFamily="18" charset="-128"/>
                <a:ea typeface="HGS教科書体" pitchFamily="18" charset="-128"/>
              </a:rPr>
              <a:t>　</a:t>
            </a:r>
            <a:r>
              <a:rPr lang="en-US" altLang="ja-JP" dirty="0">
                <a:latin typeface="HGS教科書体" pitchFamily="18" charset="-128"/>
                <a:ea typeface="HGS教科書体" pitchFamily="18" charset="-128"/>
              </a:rPr>
              <a:t>TEL</a:t>
            </a:r>
            <a:r>
              <a:rPr lang="ja-JP" altLang="en-US" dirty="0">
                <a:latin typeface="HGS教科書体" pitchFamily="18" charset="-128"/>
                <a:ea typeface="HGS教科書体" pitchFamily="18" charset="-128"/>
              </a:rPr>
              <a:t>：</a:t>
            </a:r>
            <a:r>
              <a:rPr lang="en-US" altLang="ja-JP" dirty="0">
                <a:latin typeface="HGS教科書体" pitchFamily="18" charset="-128"/>
                <a:ea typeface="HGS教科書体" pitchFamily="18" charset="-128"/>
              </a:rPr>
              <a:t>011-706-2994</a:t>
            </a:r>
            <a:r>
              <a:rPr lang="ja-JP" altLang="en-US" dirty="0">
                <a:latin typeface="HGS教科書体" pitchFamily="18" charset="-128"/>
                <a:ea typeface="HGS教科書体" pitchFamily="18" charset="-128"/>
              </a:rPr>
              <a:t>　</a:t>
            </a:r>
            <a:r>
              <a:rPr lang="en-US" altLang="ja-JP" dirty="0">
                <a:latin typeface="HGS教科書体" pitchFamily="18" charset="-128"/>
                <a:ea typeface="HGS教科書体" pitchFamily="18" charset="-128"/>
              </a:rPr>
              <a:t>FAX</a:t>
            </a:r>
            <a:r>
              <a:rPr lang="ja-JP" altLang="en-US" dirty="0">
                <a:latin typeface="HGS教科書体" pitchFamily="18" charset="-128"/>
                <a:ea typeface="HGS教科書体" pitchFamily="18" charset="-128"/>
              </a:rPr>
              <a:t>：</a:t>
            </a:r>
            <a:r>
              <a:rPr lang="en-US" altLang="ja-JP" dirty="0">
                <a:latin typeface="HGS教科書体" pitchFamily="18" charset="-128"/>
                <a:ea typeface="HGS教科書体" pitchFamily="18" charset="-128"/>
              </a:rPr>
              <a:t>011-746-4595</a:t>
            </a:r>
          </a:p>
          <a:p>
            <a:r>
              <a:rPr lang="ja-JP" altLang="en-US" dirty="0" smtClean="0">
                <a:latin typeface="HGSｺﾞｼｯｸM" pitchFamily="50" charset="-128"/>
                <a:ea typeface="HGSｺﾞｼｯｸM" pitchFamily="50" charset="-128"/>
              </a:rPr>
              <a:t>　</a:t>
            </a:r>
            <a:r>
              <a:rPr lang="en-US" altLang="ja-JP" dirty="0" smtClean="0">
                <a:latin typeface="HGS教科書体" pitchFamily="18" charset="-128"/>
                <a:ea typeface="HGS教科書体" pitchFamily="18" charset="-128"/>
              </a:rPr>
              <a:t>MAIL</a:t>
            </a:r>
            <a:r>
              <a:rPr lang="ja-JP" altLang="en-US" dirty="0" smtClean="0">
                <a:latin typeface="HGSｺﾞｼｯｸM" pitchFamily="50" charset="-128"/>
                <a:ea typeface="HGSｺﾞｼｯｸM" pitchFamily="50" charset="-128"/>
              </a:rPr>
              <a:t>：</a:t>
            </a:r>
            <a:r>
              <a:rPr lang="en-US" altLang="ja-JP" dirty="0" smtClean="0">
                <a:latin typeface="HGSｺﾞｼｯｸM" pitchFamily="50" charset="-128"/>
                <a:ea typeface="HGSｺﾞｼｯｸM" pitchFamily="50" charset="-128"/>
              </a:rPr>
              <a:t>hoppo@lib.hokudai.ac.jp</a:t>
            </a:r>
          </a:p>
        </p:txBody>
      </p:sp>
      <p:sp>
        <p:nvSpPr>
          <p:cNvPr id="8" name="正方形/長方形 7"/>
          <p:cNvSpPr/>
          <p:nvPr/>
        </p:nvSpPr>
        <p:spPr>
          <a:xfrm>
            <a:off x="3933056" y="8883390"/>
            <a:ext cx="5616624" cy="230832"/>
          </a:xfrm>
          <a:prstGeom prst="rect">
            <a:avLst/>
          </a:prstGeom>
        </p:spPr>
        <p:txBody>
          <a:bodyPr wrap="square">
            <a:spAutoFit/>
          </a:bodyPr>
          <a:lstStyle/>
          <a:p>
            <a:r>
              <a:rPr lang="en-US" altLang="ja-JP" sz="900" dirty="0" smtClean="0">
                <a:latin typeface="HGS教科書体" pitchFamily="18" charset="-128"/>
                <a:ea typeface="HGS教科書体" pitchFamily="18" charset="-128"/>
              </a:rPr>
              <a:t>2013</a:t>
            </a:r>
            <a:r>
              <a:rPr lang="ja-JP" altLang="en-US" sz="900" dirty="0" smtClean="0">
                <a:latin typeface="HGS教科書体" pitchFamily="18" charset="-128"/>
                <a:ea typeface="HGS教科書体" pitchFamily="18" charset="-128"/>
              </a:rPr>
              <a:t>年</a:t>
            </a:r>
            <a:r>
              <a:rPr lang="en-US" altLang="ja-JP" sz="900" dirty="0" smtClean="0">
                <a:latin typeface="HGS教科書体" pitchFamily="18" charset="-128"/>
                <a:ea typeface="HGS教科書体" pitchFamily="18" charset="-128"/>
              </a:rPr>
              <a:t>12</a:t>
            </a:r>
            <a:r>
              <a:rPr lang="ja-JP" altLang="en-US" sz="900" dirty="0" smtClean="0">
                <a:latin typeface="HGS教科書体" pitchFamily="18" charset="-128"/>
                <a:ea typeface="HGS教科書体" pitchFamily="18" charset="-128"/>
              </a:rPr>
              <a:t>月</a:t>
            </a:r>
            <a:r>
              <a:rPr lang="en-US" altLang="ja-JP" sz="900" dirty="0" smtClean="0">
                <a:latin typeface="HGS教科書体" pitchFamily="18" charset="-128"/>
                <a:ea typeface="HGS教科書体" pitchFamily="18" charset="-128"/>
              </a:rPr>
              <a:t>2</a:t>
            </a:r>
            <a:r>
              <a:rPr lang="ja-JP" altLang="en-US" sz="900" dirty="0" smtClean="0">
                <a:latin typeface="HGS教科書体" pitchFamily="18" charset="-128"/>
                <a:ea typeface="HGS教科書体" pitchFamily="18" charset="-128"/>
              </a:rPr>
              <a:t>日</a:t>
            </a:r>
            <a:r>
              <a:rPr lang="ja-JP" altLang="en-US" sz="900" dirty="0">
                <a:latin typeface="HGS教科書体" pitchFamily="18" charset="-128"/>
                <a:ea typeface="HGS教科書体" pitchFamily="18" charset="-128"/>
              </a:rPr>
              <a:t>発行　</a:t>
            </a:r>
            <a:r>
              <a:rPr lang="en-US" altLang="ja-JP" sz="900" dirty="0">
                <a:latin typeface="HGS教科書体" pitchFamily="18" charset="-128"/>
                <a:ea typeface="HGS教科書体" pitchFamily="18" charset="-128"/>
              </a:rPr>
              <a:t>©</a:t>
            </a:r>
            <a:r>
              <a:rPr lang="ja-JP" altLang="en-US" sz="900" dirty="0">
                <a:latin typeface="HGS教科書体" pitchFamily="18" charset="-128"/>
                <a:ea typeface="HGS教科書体" pitchFamily="18" charset="-128"/>
              </a:rPr>
              <a:t>北海道大学附属図書館）</a:t>
            </a:r>
          </a:p>
        </p:txBody>
      </p:sp>
      <p:sp>
        <p:nvSpPr>
          <p:cNvPr id="10" name="タイトル 4"/>
          <p:cNvSpPr txBox="1">
            <a:spLocks/>
          </p:cNvSpPr>
          <p:nvPr/>
        </p:nvSpPr>
        <p:spPr>
          <a:xfrm>
            <a:off x="21514" y="2347"/>
            <a:ext cx="6858000" cy="400110"/>
          </a:xfrm>
          <a:prstGeom prst="rect">
            <a:avLst/>
          </a:prstGeom>
          <a:gradFill flip="none" rotWithShape="1">
            <a:gsLst>
              <a:gs pos="9000">
                <a:schemeClr val="accent6">
                  <a:lumMod val="75000"/>
                </a:schemeClr>
              </a:gs>
              <a:gs pos="70000">
                <a:schemeClr val="accent3">
                  <a:lumMod val="60000"/>
                  <a:lumOff val="40000"/>
                </a:schemeClr>
              </a:gs>
              <a:gs pos="79000">
                <a:schemeClr val="accent3">
                  <a:lumMod val="40000"/>
                  <a:lumOff val="60000"/>
                </a:schemeClr>
              </a:gs>
              <a:gs pos="100000">
                <a:schemeClr val="accent3">
                  <a:lumMod val="20000"/>
                  <a:lumOff val="80000"/>
                </a:schemeClr>
              </a:gs>
            </a:gsLst>
            <a:lin ang="0" scaled="1"/>
            <a:tileRect/>
          </a:gradFill>
        </p:spPr>
        <p:txBody>
          <a:bodyPr vert="horz" wrap="square" lIns="91440" tIns="45720" rIns="91440" bIns="45720" rtlCol="0" anchor="ctr">
            <a:sp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b="1" dirty="0" smtClean="0">
                <a:solidFill>
                  <a:schemeClr val="bg1"/>
                </a:solidFill>
                <a:latin typeface="HGP教科書体" pitchFamily="18" charset="-128"/>
                <a:ea typeface="HGP教科書体" pitchFamily="18" charset="-128"/>
              </a:rPr>
              <a:t>展示資料</a:t>
            </a:r>
            <a:r>
              <a:rPr lang="ja-JP" altLang="en-US" sz="2000" b="1" dirty="0">
                <a:solidFill>
                  <a:schemeClr val="bg1"/>
                </a:solidFill>
                <a:latin typeface="HGP教科書体" pitchFamily="18" charset="-128"/>
                <a:ea typeface="HGP教科書体" pitchFamily="18" charset="-128"/>
              </a:rPr>
              <a:t>一覧</a:t>
            </a:r>
          </a:p>
        </p:txBody>
      </p:sp>
      <p:sp>
        <p:nvSpPr>
          <p:cNvPr id="11" name="コンテンツ プレースホルダー 10"/>
          <p:cNvSpPr txBox="1">
            <a:spLocks noGrp="1"/>
          </p:cNvSpPr>
          <p:nvPr>
            <p:ph idx="1"/>
          </p:nvPr>
        </p:nvSpPr>
        <p:spPr>
          <a:xfrm>
            <a:off x="0" y="611560"/>
            <a:ext cx="6857999" cy="7848302"/>
          </a:xfrm>
          <a:prstGeom prst="rect">
            <a:avLst/>
          </a:prstGeom>
          <a:noFill/>
        </p:spPr>
        <p:txBody>
          <a:bodyPr wrap="square" numCol="2" spcCol="180000" rtlCol="0">
            <a:spAutoFit/>
          </a:bodyPr>
          <a:lstStyle/>
          <a:p>
            <a:pPr marL="0" indent="0">
              <a:buNone/>
            </a:pPr>
            <a:r>
              <a:rPr kumimoji="1" lang="en-US" altLang="ja-JP" sz="1800" b="1" dirty="0" smtClean="0">
                <a:latin typeface="HGS教科書体" pitchFamily="18" charset="-128"/>
                <a:ea typeface="HGS教科書体" pitchFamily="18" charset="-128"/>
              </a:rPr>
              <a:t>1. </a:t>
            </a:r>
            <a:r>
              <a:rPr kumimoji="1" lang="ja-JP" altLang="en-US" sz="1800" b="1" dirty="0" smtClean="0">
                <a:latin typeface="HGS教科書体" pitchFamily="18" charset="-128"/>
                <a:ea typeface="HGS教科書体" pitchFamily="18" charset="-128"/>
              </a:rPr>
              <a:t>日本およびエゾ図</a:t>
            </a:r>
            <a:endParaRPr kumimoji="1" lang="en-US" altLang="ja-JP" sz="1800" b="1" dirty="0" smtClean="0">
              <a:latin typeface="HGS教科書体" pitchFamily="18" charset="-128"/>
              <a:ea typeface="HGS教科書体" pitchFamily="18" charset="-128"/>
            </a:endParaRPr>
          </a:p>
          <a:p>
            <a:pPr marL="0" indent="0">
              <a:buNone/>
            </a:pPr>
            <a:r>
              <a:rPr lang="ja-JP" altLang="en-US" sz="1800" b="1" dirty="0">
                <a:latin typeface="HGS教科書体" pitchFamily="18" charset="-128"/>
                <a:ea typeface="HGS教科書体" pitchFamily="18" charset="-128"/>
              </a:rPr>
              <a:t>　</a:t>
            </a:r>
            <a:r>
              <a:rPr lang="ja-JP" altLang="en-US" sz="1800" b="1" dirty="0" smtClean="0">
                <a:latin typeface="HGS教科書体" pitchFamily="18" charset="-128"/>
                <a:ea typeface="HGS教科書体" pitchFamily="18" charset="-128"/>
              </a:rPr>
              <a:t> ヤンソン</a:t>
            </a:r>
            <a:r>
              <a:rPr lang="ja-JP" altLang="en-US" sz="1600" b="1" dirty="0" smtClean="0">
                <a:latin typeface="HGS教科書体" pitchFamily="18" charset="-128"/>
                <a:ea typeface="HGS教科書体" pitchFamily="18" charset="-128"/>
              </a:rPr>
              <a:t>（ｵﾗﾝﾀﾞ）</a:t>
            </a:r>
            <a:r>
              <a:rPr lang="ja-JP" altLang="en-US" sz="1600" dirty="0" smtClean="0">
                <a:latin typeface="HGS教科書体" pitchFamily="18" charset="-128"/>
                <a:ea typeface="HGS教科書体" pitchFamily="18" charset="-128"/>
              </a:rPr>
              <a:t>（</a:t>
            </a:r>
            <a:r>
              <a:rPr kumimoji="1" lang="en-US" altLang="ja-JP" sz="1600" dirty="0" smtClean="0">
                <a:latin typeface="HGS教科書体" pitchFamily="18" charset="-128"/>
                <a:ea typeface="HGS教科書体" pitchFamily="18" charset="-128"/>
              </a:rPr>
              <a:t>1658</a:t>
            </a:r>
            <a:r>
              <a:rPr kumimoji="1" lang="ja-JP" altLang="en-US" sz="1600" dirty="0" smtClean="0">
                <a:latin typeface="HGS教科書体" pitchFamily="18" charset="-128"/>
                <a:ea typeface="HGS教科書体" pitchFamily="18" charset="-128"/>
              </a:rPr>
              <a:t>年）</a:t>
            </a:r>
            <a:endParaRPr kumimoji="1" lang="en-US" altLang="ja-JP" sz="1600" dirty="0" smtClean="0">
              <a:latin typeface="HGS教科書体" pitchFamily="18" charset="-128"/>
              <a:ea typeface="HGS教科書体" pitchFamily="18" charset="-128"/>
            </a:endParaRPr>
          </a:p>
          <a:p>
            <a:endParaRPr kumimoji="1" lang="en-US" altLang="ja-JP" sz="1800" dirty="0" smtClean="0">
              <a:latin typeface="HGS教科書体" pitchFamily="18" charset="-128"/>
              <a:ea typeface="HGS教科書体" pitchFamily="18" charset="-128"/>
            </a:endParaRPr>
          </a:p>
          <a:p>
            <a:pPr marL="0" indent="0">
              <a:buNone/>
            </a:pPr>
            <a:r>
              <a:rPr lang="en-US" altLang="ja-JP" sz="1800" b="1" dirty="0" smtClean="0">
                <a:latin typeface="HGS教科書体" pitchFamily="18" charset="-128"/>
                <a:ea typeface="HGS教科書体" pitchFamily="18" charset="-128"/>
              </a:rPr>
              <a:t>2. </a:t>
            </a:r>
            <a:r>
              <a:rPr lang="ja-JP" altLang="en-US" sz="1800" b="1" dirty="0" smtClean="0">
                <a:latin typeface="HGS教科書体" pitchFamily="18" charset="-128"/>
                <a:ea typeface="HGS教科書体" pitchFamily="18" charset="-128"/>
              </a:rPr>
              <a:t>三国通覧輿地路程全図</a:t>
            </a:r>
            <a:endParaRPr lang="en-US" altLang="ja-JP" sz="1800" b="1" dirty="0" smtClean="0">
              <a:latin typeface="HGS教科書体" pitchFamily="18" charset="-128"/>
              <a:ea typeface="HGS教科書体" pitchFamily="18" charset="-128"/>
            </a:endParaRPr>
          </a:p>
          <a:p>
            <a:pPr marL="0" indent="0">
              <a:buNone/>
            </a:pPr>
            <a:r>
              <a:rPr lang="ja-JP" altLang="en-US" sz="1800" dirty="0" smtClean="0">
                <a:latin typeface="HGS教科書体" pitchFamily="18" charset="-128"/>
                <a:ea typeface="HGS教科書体" pitchFamily="18" charset="-128"/>
              </a:rPr>
              <a:t>    </a:t>
            </a:r>
            <a:r>
              <a:rPr lang="ja-JP" altLang="en-US" sz="1800" b="1" dirty="0" smtClean="0">
                <a:latin typeface="HGS教科書体" pitchFamily="18" charset="-128"/>
                <a:ea typeface="HGS教科書体" pitchFamily="18" charset="-128"/>
              </a:rPr>
              <a:t>林子平　</a:t>
            </a:r>
            <a:r>
              <a:rPr lang="ja-JP" altLang="en-US" sz="1800" dirty="0" smtClean="0">
                <a:latin typeface="HGS教科書体" pitchFamily="18" charset="-128"/>
                <a:ea typeface="HGS教科書体" pitchFamily="18" charset="-128"/>
              </a:rPr>
              <a:t>（</a:t>
            </a:r>
            <a:r>
              <a:rPr lang="ja-JP" altLang="en-US" sz="1600" dirty="0" smtClean="0">
                <a:latin typeface="HGS教科書体" pitchFamily="18" charset="-128"/>
                <a:ea typeface="HGS教科書体" pitchFamily="18" charset="-128"/>
              </a:rPr>
              <a:t>天明</a:t>
            </a:r>
            <a:r>
              <a:rPr lang="en-US" altLang="ja-JP" sz="1600" dirty="0" smtClean="0">
                <a:latin typeface="HGS教科書体" pitchFamily="18" charset="-128"/>
                <a:ea typeface="HGS教科書体" pitchFamily="18" charset="-128"/>
              </a:rPr>
              <a:t>5</a:t>
            </a:r>
            <a:r>
              <a:rPr lang="ja-JP" altLang="en-US" sz="1600" dirty="0" smtClean="0">
                <a:latin typeface="HGS教科書体" pitchFamily="18" charset="-128"/>
                <a:ea typeface="HGS教科書体" pitchFamily="18" charset="-128"/>
              </a:rPr>
              <a:t>年</a:t>
            </a:r>
            <a:r>
              <a:rPr lang="en-US" altLang="ja-JP" sz="1600" dirty="0" smtClean="0">
                <a:latin typeface="HGS教科書体" pitchFamily="18" charset="-128"/>
                <a:ea typeface="HGS教科書体" pitchFamily="18" charset="-128"/>
              </a:rPr>
              <a:t>/1785</a:t>
            </a:r>
            <a:r>
              <a:rPr lang="ja-JP" altLang="en-US" sz="1600" dirty="0" smtClean="0">
                <a:latin typeface="HGS教科書体" pitchFamily="18" charset="-128"/>
                <a:ea typeface="HGS教科書体" pitchFamily="18" charset="-128"/>
              </a:rPr>
              <a:t>年）</a:t>
            </a:r>
            <a:endParaRPr lang="en-US" altLang="ja-JP" sz="1600" dirty="0" smtClean="0">
              <a:latin typeface="HGS教科書体" pitchFamily="18" charset="-128"/>
              <a:ea typeface="HGS教科書体" pitchFamily="18" charset="-128"/>
            </a:endParaRPr>
          </a:p>
          <a:p>
            <a:endParaRPr kumimoji="1" lang="en-US" altLang="ja-JP" sz="1800" dirty="0" smtClean="0">
              <a:latin typeface="HGS教科書体" pitchFamily="18" charset="-128"/>
              <a:ea typeface="HGS教科書体" pitchFamily="18" charset="-128"/>
            </a:endParaRPr>
          </a:p>
          <a:p>
            <a:pPr marL="0" indent="0">
              <a:buNone/>
            </a:pPr>
            <a:r>
              <a:rPr kumimoji="1" lang="en-US" altLang="ja-JP" sz="1800" b="1" dirty="0" smtClean="0">
                <a:latin typeface="HGS教科書体" pitchFamily="18" charset="-128"/>
                <a:ea typeface="HGS教科書体" pitchFamily="18" charset="-128"/>
              </a:rPr>
              <a:t>3.</a:t>
            </a:r>
            <a:r>
              <a:rPr kumimoji="1" lang="en-US" altLang="ja-JP" sz="1800" dirty="0" smtClean="0">
                <a:latin typeface="HGS教科書体" pitchFamily="18" charset="-128"/>
                <a:ea typeface="HGS教科書体" pitchFamily="18" charset="-128"/>
              </a:rPr>
              <a:t> </a:t>
            </a:r>
            <a:r>
              <a:rPr kumimoji="1" lang="ja-JP" altLang="en-US" sz="1800" b="1" dirty="0" smtClean="0">
                <a:latin typeface="HGS教科書体" pitchFamily="18" charset="-128"/>
                <a:ea typeface="HGS教科書体" pitchFamily="18" charset="-128"/>
              </a:rPr>
              <a:t>蝦夷輿地之全図</a:t>
            </a:r>
            <a:endParaRPr kumimoji="1" lang="en-US" altLang="ja-JP" sz="1800" b="1" dirty="0" smtClean="0">
              <a:latin typeface="HGS教科書体" pitchFamily="18" charset="-128"/>
              <a:ea typeface="HGS教科書体" pitchFamily="18" charset="-128"/>
            </a:endParaRPr>
          </a:p>
          <a:p>
            <a:pPr marL="0" indent="0">
              <a:buNone/>
            </a:pPr>
            <a:r>
              <a:rPr lang="ja-JP" altLang="en-US" sz="1800" dirty="0" smtClean="0">
                <a:latin typeface="HGS教科書体" pitchFamily="18" charset="-128"/>
                <a:ea typeface="HGS教科書体" pitchFamily="18" charset="-128"/>
              </a:rPr>
              <a:t>　 　   　　</a:t>
            </a:r>
            <a:r>
              <a:rPr lang="ja-JP" altLang="en-US" sz="1600" dirty="0" smtClean="0">
                <a:latin typeface="HGS教科書体" pitchFamily="18" charset="-128"/>
                <a:ea typeface="HGS教科書体" pitchFamily="18" charset="-128"/>
              </a:rPr>
              <a:t>（天明</a:t>
            </a:r>
            <a:r>
              <a:rPr lang="en-US" altLang="ja-JP" sz="1600" dirty="0" smtClean="0">
                <a:latin typeface="HGS教科書体" pitchFamily="18" charset="-128"/>
                <a:ea typeface="HGS教科書体" pitchFamily="18" charset="-128"/>
              </a:rPr>
              <a:t>6</a:t>
            </a:r>
            <a:r>
              <a:rPr lang="ja-JP" altLang="en-US" sz="1600" dirty="0" smtClean="0">
                <a:latin typeface="HGS教科書体" pitchFamily="18" charset="-128"/>
                <a:ea typeface="HGS教科書体" pitchFamily="18" charset="-128"/>
              </a:rPr>
              <a:t>年</a:t>
            </a:r>
            <a:r>
              <a:rPr lang="en-US" altLang="ja-JP" sz="1600" dirty="0" smtClean="0">
                <a:latin typeface="HGS教科書体" pitchFamily="18" charset="-128"/>
                <a:ea typeface="HGS教科書体" pitchFamily="18" charset="-128"/>
              </a:rPr>
              <a:t>/1786</a:t>
            </a:r>
            <a:r>
              <a:rPr lang="ja-JP" altLang="en-US" sz="1600" dirty="0" smtClean="0">
                <a:latin typeface="HGS教科書体" pitchFamily="18" charset="-128"/>
                <a:ea typeface="HGS教科書体" pitchFamily="18" charset="-128"/>
              </a:rPr>
              <a:t>年）</a:t>
            </a:r>
            <a:endParaRPr lang="en-US" altLang="ja-JP" sz="1600" dirty="0" smtClean="0">
              <a:latin typeface="HGS教科書体" pitchFamily="18" charset="-128"/>
              <a:ea typeface="HGS教科書体" pitchFamily="18" charset="-128"/>
            </a:endParaRPr>
          </a:p>
          <a:p>
            <a:endParaRPr lang="en-US" altLang="ja-JP" sz="1800" dirty="0" smtClean="0">
              <a:latin typeface="HGS教科書体" pitchFamily="18" charset="-128"/>
              <a:ea typeface="HGS教科書体" pitchFamily="18" charset="-128"/>
            </a:endParaRPr>
          </a:p>
          <a:p>
            <a:pPr marL="0" indent="0">
              <a:buNone/>
            </a:pPr>
            <a:r>
              <a:rPr lang="en-US" altLang="ja-JP" sz="1800" b="1" dirty="0" smtClean="0">
                <a:latin typeface="HGS教科書体" pitchFamily="18" charset="-128"/>
                <a:ea typeface="HGS教科書体" pitchFamily="18" charset="-128"/>
              </a:rPr>
              <a:t>4.</a:t>
            </a:r>
            <a:r>
              <a:rPr lang="en-US" altLang="ja-JP" sz="1800" dirty="0" smtClean="0">
                <a:latin typeface="HGS教科書体" pitchFamily="18" charset="-128"/>
                <a:ea typeface="HGS教科書体" pitchFamily="18" charset="-128"/>
              </a:rPr>
              <a:t> </a:t>
            </a:r>
            <a:r>
              <a:rPr lang="ja-JP" altLang="en-US" sz="1800" b="1" dirty="0" smtClean="0">
                <a:latin typeface="HGS教科書体" pitchFamily="18" charset="-128"/>
                <a:ea typeface="HGS教科書体" pitchFamily="18" charset="-128"/>
              </a:rPr>
              <a:t>蝦夷地図式（一）</a:t>
            </a:r>
            <a:endParaRPr lang="en-US" altLang="ja-JP" sz="1800" b="1" dirty="0" smtClean="0">
              <a:latin typeface="HGS教科書体" pitchFamily="18" charset="-128"/>
              <a:ea typeface="HGS教科書体" pitchFamily="18" charset="-128"/>
            </a:endParaRPr>
          </a:p>
          <a:p>
            <a:pPr marL="0" indent="0">
              <a:buNone/>
            </a:pPr>
            <a:r>
              <a:rPr lang="ja-JP" altLang="en-US" sz="1800" b="1" dirty="0">
                <a:latin typeface="HGS教科書体" pitchFamily="18" charset="-128"/>
                <a:ea typeface="HGS教科書体" pitchFamily="18" charset="-128"/>
              </a:rPr>
              <a:t>　</a:t>
            </a:r>
            <a:r>
              <a:rPr lang="ja-JP" altLang="en-US" sz="1800" b="1" dirty="0" smtClean="0">
                <a:latin typeface="HGS教科書体" pitchFamily="18" charset="-128"/>
                <a:ea typeface="HGS教科書体" pitchFamily="18" charset="-128"/>
              </a:rPr>
              <a:t>「チュプカ諸島図」</a:t>
            </a:r>
            <a:endParaRPr lang="en-US" altLang="ja-JP" sz="1800" b="1" dirty="0" smtClean="0">
              <a:latin typeface="HGS教科書体" pitchFamily="18" charset="-128"/>
              <a:ea typeface="HGS教科書体" pitchFamily="18" charset="-128"/>
            </a:endParaRPr>
          </a:p>
          <a:p>
            <a:pPr marL="0" indent="0">
              <a:buNone/>
            </a:pPr>
            <a:r>
              <a:rPr lang="ja-JP" altLang="en-US" sz="1800" dirty="0" smtClean="0">
                <a:latin typeface="HGS教科書体" pitchFamily="18" charset="-128"/>
                <a:ea typeface="HGS教科書体" pitchFamily="18" charset="-128"/>
              </a:rPr>
              <a:t>　 </a:t>
            </a:r>
            <a:r>
              <a:rPr lang="ja-JP" altLang="en-US" sz="1800" b="1" dirty="0" smtClean="0">
                <a:latin typeface="HGS教科書体" pitchFamily="18" charset="-128"/>
                <a:ea typeface="HGS教科書体" pitchFamily="18" charset="-128"/>
              </a:rPr>
              <a:t>近藤重蔵  </a:t>
            </a:r>
            <a:r>
              <a:rPr lang="ja-JP" altLang="en-US" sz="1600" dirty="0" smtClean="0">
                <a:latin typeface="HGS教科書体" pitchFamily="18" charset="-128"/>
                <a:ea typeface="HGS教科書体" pitchFamily="18" charset="-128"/>
              </a:rPr>
              <a:t>（寛政</a:t>
            </a:r>
            <a:r>
              <a:rPr lang="en-US" altLang="ja-JP" sz="1600" dirty="0" smtClean="0">
                <a:latin typeface="HGS教科書体" pitchFamily="18" charset="-128"/>
                <a:ea typeface="HGS教科書体" pitchFamily="18" charset="-128"/>
              </a:rPr>
              <a:t>12</a:t>
            </a:r>
            <a:r>
              <a:rPr lang="ja-JP" altLang="en-US" sz="1600" dirty="0" smtClean="0">
                <a:latin typeface="HGS教科書体" pitchFamily="18" charset="-128"/>
                <a:ea typeface="HGS教科書体" pitchFamily="18" charset="-128"/>
              </a:rPr>
              <a:t>年</a:t>
            </a:r>
            <a:r>
              <a:rPr lang="en-US" altLang="ja-JP" sz="1600" dirty="0" smtClean="0">
                <a:latin typeface="HGS教科書体" pitchFamily="18" charset="-128"/>
                <a:ea typeface="HGS教科書体" pitchFamily="18" charset="-128"/>
              </a:rPr>
              <a:t>/1800</a:t>
            </a:r>
            <a:r>
              <a:rPr lang="ja-JP" altLang="en-US" sz="1600" dirty="0" smtClean="0">
                <a:latin typeface="HGS教科書体" pitchFamily="18" charset="-128"/>
                <a:ea typeface="HGS教科書体" pitchFamily="18" charset="-128"/>
              </a:rPr>
              <a:t>）</a:t>
            </a:r>
            <a:endParaRPr lang="en-US" altLang="ja-JP" sz="1600" dirty="0" smtClean="0">
              <a:latin typeface="HGS教科書体" pitchFamily="18" charset="-128"/>
              <a:ea typeface="HGS教科書体" pitchFamily="18" charset="-128"/>
            </a:endParaRPr>
          </a:p>
          <a:p>
            <a:pPr marL="0" indent="0">
              <a:buNone/>
            </a:pPr>
            <a:endParaRPr kumimoji="1" lang="en-US" altLang="ja-JP" sz="1800" dirty="0" smtClean="0">
              <a:latin typeface="HGS教科書体" pitchFamily="18" charset="-128"/>
              <a:ea typeface="HGS教科書体" pitchFamily="18" charset="-128"/>
            </a:endParaRPr>
          </a:p>
          <a:p>
            <a:pPr marL="0" indent="0">
              <a:buNone/>
            </a:pPr>
            <a:r>
              <a:rPr kumimoji="1" lang="en-US" altLang="ja-JP" sz="1800" b="1" dirty="0" smtClean="0">
                <a:latin typeface="HGS教科書体" pitchFamily="18" charset="-128"/>
                <a:ea typeface="HGS教科書体" pitchFamily="18" charset="-128"/>
              </a:rPr>
              <a:t>5. </a:t>
            </a:r>
            <a:r>
              <a:rPr lang="ja-JP" altLang="en-US" sz="1800" b="1" dirty="0">
                <a:latin typeface="HGS教科書体" pitchFamily="18" charset="-128"/>
                <a:ea typeface="HGS教科書体" pitchFamily="18" charset="-128"/>
              </a:rPr>
              <a:t>蝦夷</a:t>
            </a:r>
            <a:r>
              <a:rPr kumimoji="1" lang="ja-JP" altLang="en-US" sz="1800" b="1" dirty="0" smtClean="0">
                <a:latin typeface="HGS教科書体" pitchFamily="18" charset="-128"/>
                <a:ea typeface="HGS教科書体" pitchFamily="18" charset="-128"/>
              </a:rPr>
              <a:t>地図式（二）</a:t>
            </a:r>
            <a:endParaRPr kumimoji="1" lang="en-US" altLang="ja-JP" sz="1800" b="1" dirty="0" smtClean="0">
              <a:latin typeface="HGS教科書体" pitchFamily="18" charset="-128"/>
              <a:ea typeface="HGS教科書体" pitchFamily="18" charset="-128"/>
            </a:endParaRPr>
          </a:p>
          <a:p>
            <a:pPr marL="0" indent="0">
              <a:buNone/>
            </a:pPr>
            <a:r>
              <a:rPr lang="en-US" altLang="ja-JP" sz="1800" b="1" dirty="0">
                <a:latin typeface="HGS教科書体" pitchFamily="18" charset="-128"/>
                <a:ea typeface="HGS教科書体" pitchFamily="18" charset="-128"/>
              </a:rPr>
              <a:t> </a:t>
            </a:r>
            <a:r>
              <a:rPr lang="en-US" altLang="ja-JP" sz="1800" b="1" dirty="0" smtClean="0">
                <a:latin typeface="HGS教科書体" pitchFamily="18" charset="-128"/>
                <a:ea typeface="HGS教科書体" pitchFamily="18" charset="-128"/>
              </a:rPr>
              <a:t>   </a:t>
            </a:r>
            <a:r>
              <a:rPr lang="ja-JP" altLang="en-US" sz="1800" b="1" dirty="0" smtClean="0">
                <a:latin typeface="HGS教科書体" pitchFamily="18" charset="-128"/>
                <a:ea typeface="HGS教科書体" pitchFamily="18" charset="-128"/>
              </a:rPr>
              <a:t>「蝦夷地図」</a:t>
            </a:r>
            <a:endParaRPr kumimoji="1" lang="en-US" altLang="ja-JP" sz="1800" b="1" dirty="0" smtClean="0">
              <a:latin typeface="HGS教科書体" pitchFamily="18" charset="-128"/>
              <a:ea typeface="HGS教科書体" pitchFamily="18" charset="-128"/>
            </a:endParaRPr>
          </a:p>
          <a:p>
            <a:pPr marL="0" indent="0">
              <a:buNone/>
            </a:pPr>
            <a:r>
              <a:rPr kumimoji="1" lang="ja-JP" altLang="en-US" sz="1800" dirty="0" smtClean="0">
                <a:latin typeface="HGS教科書体" pitchFamily="18" charset="-128"/>
                <a:ea typeface="HGS教科書体" pitchFamily="18" charset="-128"/>
              </a:rPr>
              <a:t>　  </a:t>
            </a:r>
            <a:r>
              <a:rPr kumimoji="1" lang="ja-JP" altLang="en-US" sz="1800" b="1" dirty="0" smtClean="0">
                <a:latin typeface="HGS教科書体" pitchFamily="18" charset="-128"/>
                <a:ea typeface="HGS教科書体" pitchFamily="18" charset="-128"/>
              </a:rPr>
              <a:t>近藤重蔵 </a:t>
            </a:r>
            <a:r>
              <a:rPr kumimoji="1" lang="ja-JP" altLang="en-US" sz="1600" dirty="0" smtClean="0">
                <a:latin typeface="HGS教科書体" pitchFamily="18" charset="-128"/>
                <a:ea typeface="HGS教科書体" pitchFamily="18" charset="-128"/>
              </a:rPr>
              <a:t>（享和</a:t>
            </a:r>
            <a:r>
              <a:rPr kumimoji="1" lang="en-US" altLang="ja-JP" sz="1600" dirty="0" smtClean="0">
                <a:latin typeface="HGS教科書体" pitchFamily="18" charset="-128"/>
                <a:ea typeface="HGS教科書体" pitchFamily="18" charset="-128"/>
              </a:rPr>
              <a:t>2</a:t>
            </a:r>
            <a:r>
              <a:rPr kumimoji="1" lang="ja-JP" altLang="en-US" sz="1600" dirty="0" smtClean="0">
                <a:latin typeface="HGS教科書体" pitchFamily="18" charset="-128"/>
                <a:ea typeface="HGS教科書体" pitchFamily="18" charset="-128"/>
              </a:rPr>
              <a:t>年</a:t>
            </a:r>
            <a:r>
              <a:rPr kumimoji="1" lang="en-US" altLang="ja-JP" sz="1600" dirty="0" smtClean="0">
                <a:latin typeface="HGS教科書体" pitchFamily="18" charset="-128"/>
                <a:ea typeface="HGS教科書体" pitchFamily="18" charset="-128"/>
              </a:rPr>
              <a:t>/1802</a:t>
            </a:r>
            <a:r>
              <a:rPr lang="ja-JP" altLang="en-US" sz="1600" dirty="0" smtClean="0">
                <a:latin typeface="HGS教科書体" pitchFamily="18" charset="-128"/>
                <a:ea typeface="HGS教科書体" pitchFamily="18" charset="-128"/>
              </a:rPr>
              <a:t>年）</a:t>
            </a:r>
            <a:endParaRPr kumimoji="1" lang="en-US" altLang="ja-JP" sz="1600" dirty="0" smtClean="0">
              <a:latin typeface="HGS教科書体" pitchFamily="18" charset="-128"/>
              <a:ea typeface="HGS教科書体" pitchFamily="18" charset="-128"/>
            </a:endParaRPr>
          </a:p>
          <a:p>
            <a:endParaRPr lang="en-US" altLang="ja-JP" sz="1800" dirty="0" smtClean="0">
              <a:latin typeface="HGS教科書体" pitchFamily="18" charset="-128"/>
              <a:ea typeface="HGS教科書体" pitchFamily="18" charset="-128"/>
            </a:endParaRPr>
          </a:p>
          <a:p>
            <a:endParaRPr lang="en-US" altLang="ja-JP" sz="1800" dirty="0" smtClean="0">
              <a:latin typeface="HGS教科書体" pitchFamily="18" charset="-128"/>
              <a:ea typeface="HGS教科書体" pitchFamily="18" charset="-128"/>
            </a:endParaRPr>
          </a:p>
          <a:p>
            <a:endParaRPr lang="en-US" altLang="ja-JP" sz="1800" dirty="0">
              <a:latin typeface="HGS教科書体" pitchFamily="18" charset="-128"/>
              <a:ea typeface="HGS教科書体" pitchFamily="18" charset="-128"/>
            </a:endParaRPr>
          </a:p>
          <a:p>
            <a:pPr marL="0" indent="0">
              <a:buNone/>
            </a:pPr>
            <a:endParaRPr lang="en-US" altLang="ja-JP" sz="1800" dirty="0">
              <a:latin typeface="HGS教科書体" pitchFamily="18" charset="-128"/>
              <a:ea typeface="HGS教科書体" pitchFamily="18" charset="-128"/>
            </a:endParaRPr>
          </a:p>
          <a:p>
            <a:pPr marL="0" indent="0">
              <a:buNone/>
            </a:pPr>
            <a:endParaRPr lang="en-US" altLang="ja-JP" sz="1800" dirty="0">
              <a:latin typeface="HGS教科書体" pitchFamily="18" charset="-128"/>
              <a:ea typeface="HGS教科書体" pitchFamily="18" charset="-128"/>
            </a:endParaRPr>
          </a:p>
          <a:p>
            <a:endParaRPr lang="en-US" altLang="ja-JP" sz="1800" dirty="0" smtClean="0">
              <a:latin typeface="HGS教科書体" pitchFamily="18" charset="-128"/>
              <a:ea typeface="HGS教科書体" pitchFamily="18" charset="-128"/>
            </a:endParaRPr>
          </a:p>
          <a:p>
            <a:pPr marL="0" indent="0">
              <a:buNone/>
            </a:pPr>
            <a:endParaRPr lang="en-US" altLang="ja-JP" sz="1800" dirty="0" smtClean="0">
              <a:latin typeface="HGS教科書体" pitchFamily="18" charset="-128"/>
              <a:ea typeface="HGS教科書体" pitchFamily="18" charset="-128"/>
            </a:endParaRPr>
          </a:p>
          <a:p>
            <a:pPr marL="0" indent="0">
              <a:buNone/>
            </a:pPr>
            <a:r>
              <a:rPr lang="en-US" altLang="ja-JP" sz="1800" b="1" dirty="0" smtClean="0">
                <a:latin typeface="HGS教科書体" pitchFamily="18" charset="-128"/>
                <a:ea typeface="HGS教科書体" pitchFamily="18" charset="-128"/>
              </a:rPr>
              <a:t>6. </a:t>
            </a:r>
            <a:r>
              <a:rPr lang="ja-JP" altLang="en-US" sz="1800" b="1" dirty="0" smtClean="0">
                <a:latin typeface="HGS教科書体" pitchFamily="18" charset="-128"/>
                <a:ea typeface="HGS教科書体" pitchFamily="18" charset="-128"/>
              </a:rPr>
              <a:t>黒龍江中洲并天度</a:t>
            </a:r>
            <a:endParaRPr lang="en-US" altLang="ja-JP" sz="1800" b="1" dirty="0" smtClean="0">
              <a:latin typeface="HGS教科書体" pitchFamily="18" charset="-128"/>
              <a:ea typeface="HGS教科書体" pitchFamily="18" charset="-128"/>
            </a:endParaRPr>
          </a:p>
          <a:p>
            <a:pPr marL="0" indent="0">
              <a:buNone/>
            </a:pPr>
            <a:r>
              <a:rPr lang="ja-JP" altLang="en-US" sz="1800" b="1" dirty="0">
                <a:latin typeface="HGS教科書体" pitchFamily="18" charset="-128"/>
                <a:ea typeface="HGS教科書体" pitchFamily="18" charset="-128"/>
              </a:rPr>
              <a:t>　</a:t>
            </a:r>
            <a:r>
              <a:rPr lang="ja-JP" altLang="en-US" sz="1800" b="1" dirty="0" smtClean="0">
                <a:latin typeface="HGS教科書体" pitchFamily="18" charset="-128"/>
                <a:ea typeface="HGS教科書体" pitchFamily="18" charset="-128"/>
              </a:rPr>
              <a:t> 間宮林蔵</a:t>
            </a:r>
            <a:r>
              <a:rPr lang="ja-JP" altLang="en-US" sz="1600" dirty="0" smtClean="0">
                <a:latin typeface="HGS教科書体" pitchFamily="18" charset="-128"/>
                <a:ea typeface="HGS教科書体" pitchFamily="18" charset="-128"/>
              </a:rPr>
              <a:t>（文化</a:t>
            </a:r>
            <a:r>
              <a:rPr lang="en-US" altLang="ja-JP" sz="1600" dirty="0" smtClean="0">
                <a:latin typeface="HGS教科書体" pitchFamily="18" charset="-128"/>
                <a:ea typeface="HGS教科書体" pitchFamily="18" charset="-128"/>
              </a:rPr>
              <a:t>7</a:t>
            </a:r>
            <a:r>
              <a:rPr lang="ja-JP" altLang="en-US" sz="1600" dirty="0" smtClean="0">
                <a:latin typeface="HGS教科書体" pitchFamily="18" charset="-128"/>
                <a:ea typeface="HGS教科書体" pitchFamily="18" charset="-128"/>
              </a:rPr>
              <a:t>年</a:t>
            </a:r>
            <a:r>
              <a:rPr lang="en-US" altLang="ja-JP" sz="1600" dirty="0" smtClean="0">
                <a:latin typeface="HGS教科書体" pitchFamily="18" charset="-128"/>
                <a:ea typeface="HGS教科書体" pitchFamily="18" charset="-128"/>
              </a:rPr>
              <a:t>/1810</a:t>
            </a:r>
            <a:r>
              <a:rPr lang="ja-JP" altLang="en-US" sz="1600" dirty="0" smtClean="0">
                <a:latin typeface="HGS教科書体" pitchFamily="18" charset="-128"/>
                <a:ea typeface="HGS教科書体" pitchFamily="18" charset="-128"/>
              </a:rPr>
              <a:t>年頃）</a:t>
            </a:r>
            <a:endParaRPr lang="en-US" altLang="ja-JP" sz="1600" b="1" dirty="0" smtClean="0">
              <a:latin typeface="HGS教科書体" pitchFamily="18" charset="-128"/>
              <a:ea typeface="HGS教科書体" pitchFamily="18" charset="-128"/>
            </a:endParaRPr>
          </a:p>
          <a:p>
            <a:endParaRPr lang="en-US" altLang="ja-JP" sz="1800" dirty="0">
              <a:latin typeface="HGS教科書体" pitchFamily="18" charset="-128"/>
              <a:ea typeface="HGS教科書体" pitchFamily="18" charset="-128"/>
            </a:endParaRPr>
          </a:p>
          <a:p>
            <a:pPr marL="0" indent="0">
              <a:buNone/>
            </a:pPr>
            <a:r>
              <a:rPr lang="en-US" altLang="ja-JP" sz="1800" b="1" dirty="0" smtClean="0">
                <a:latin typeface="HGS教科書体" pitchFamily="18" charset="-128"/>
                <a:ea typeface="HGS教科書体" pitchFamily="18" charset="-128"/>
              </a:rPr>
              <a:t>7. </a:t>
            </a:r>
            <a:r>
              <a:rPr lang="ja-JP" altLang="en-US" sz="1800" b="1" dirty="0" smtClean="0">
                <a:latin typeface="HGS教科書体" pitchFamily="18" charset="-128"/>
                <a:ea typeface="HGS教科書体" pitchFamily="18" charset="-128"/>
              </a:rPr>
              <a:t>満州魯西亜疆界図</a:t>
            </a:r>
            <a:endParaRPr lang="en-US" altLang="ja-JP" sz="1800" b="1" dirty="0" smtClean="0">
              <a:latin typeface="HGS教科書体" pitchFamily="18" charset="-128"/>
              <a:ea typeface="HGS教科書体" pitchFamily="18" charset="-128"/>
            </a:endParaRPr>
          </a:p>
          <a:p>
            <a:pPr marL="0" indent="0">
              <a:buNone/>
            </a:pPr>
            <a:r>
              <a:rPr lang="ja-JP" altLang="en-US" sz="1600" dirty="0" smtClean="0">
                <a:latin typeface="HGS教科書体" pitchFamily="18" charset="-128"/>
                <a:ea typeface="HGS教科書体" pitchFamily="18" charset="-128"/>
              </a:rPr>
              <a:t>　　　　　　　（嘉永</a:t>
            </a:r>
            <a:r>
              <a:rPr lang="en-US" altLang="ja-JP" sz="1600" dirty="0" smtClean="0">
                <a:latin typeface="HGS教科書体" pitchFamily="18" charset="-128"/>
                <a:ea typeface="HGS教科書体" pitchFamily="18" charset="-128"/>
              </a:rPr>
              <a:t>6</a:t>
            </a:r>
            <a:r>
              <a:rPr lang="ja-JP" altLang="en-US" sz="1600" dirty="0" smtClean="0">
                <a:latin typeface="HGS教科書体" pitchFamily="18" charset="-128"/>
                <a:ea typeface="HGS教科書体" pitchFamily="18" charset="-128"/>
              </a:rPr>
              <a:t>年</a:t>
            </a:r>
            <a:r>
              <a:rPr lang="en-US" altLang="ja-JP" sz="1600" dirty="0" smtClean="0">
                <a:latin typeface="HGS教科書体" pitchFamily="18" charset="-128"/>
                <a:ea typeface="HGS教科書体" pitchFamily="18" charset="-128"/>
              </a:rPr>
              <a:t>/1853</a:t>
            </a:r>
            <a:r>
              <a:rPr lang="ja-JP" altLang="en-US" sz="1600" dirty="0" smtClean="0">
                <a:latin typeface="HGS教科書体" pitchFamily="18" charset="-128"/>
                <a:ea typeface="HGS教科書体" pitchFamily="18" charset="-128"/>
              </a:rPr>
              <a:t>年）</a:t>
            </a:r>
            <a:endParaRPr lang="en-US" altLang="ja-JP" sz="1600" dirty="0">
              <a:latin typeface="HGS教科書体" pitchFamily="18" charset="-128"/>
              <a:ea typeface="HGS教科書体" pitchFamily="18" charset="-128"/>
            </a:endParaRPr>
          </a:p>
          <a:p>
            <a:endParaRPr kumimoji="1" lang="en-US" altLang="ja-JP" sz="1800" dirty="0" smtClean="0">
              <a:latin typeface="HGS教科書体" pitchFamily="18" charset="-128"/>
              <a:ea typeface="HGS教科書体" pitchFamily="18" charset="-128"/>
            </a:endParaRPr>
          </a:p>
          <a:p>
            <a:pPr marL="0" indent="0">
              <a:buNone/>
            </a:pPr>
            <a:r>
              <a:rPr kumimoji="1" lang="en-US" altLang="ja-JP" sz="1800" b="1" dirty="0" smtClean="0">
                <a:latin typeface="HGS教科書体" pitchFamily="18" charset="-128"/>
                <a:ea typeface="HGS教科書体" pitchFamily="18" charset="-128"/>
              </a:rPr>
              <a:t>8. </a:t>
            </a:r>
            <a:r>
              <a:rPr kumimoji="1" lang="ja-JP" altLang="en-US" sz="1800" b="1" dirty="0" smtClean="0">
                <a:latin typeface="HGS教科書体" pitchFamily="18" charset="-128"/>
                <a:ea typeface="HGS教科書体" pitchFamily="18" charset="-128"/>
              </a:rPr>
              <a:t>蝦夷諸島接壌全図</a:t>
            </a:r>
            <a:endParaRPr kumimoji="1" lang="en-US" altLang="ja-JP" sz="1800" b="1" dirty="0" smtClean="0">
              <a:latin typeface="HGS教科書体" pitchFamily="18" charset="-128"/>
              <a:ea typeface="HGS教科書体" pitchFamily="18" charset="-128"/>
            </a:endParaRPr>
          </a:p>
          <a:p>
            <a:pPr marL="0" indent="0">
              <a:buNone/>
            </a:pPr>
            <a:r>
              <a:rPr lang="ja-JP" altLang="en-US" sz="1800" dirty="0">
                <a:latin typeface="HGS教科書体" pitchFamily="18" charset="-128"/>
                <a:ea typeface="HGS教科書体" pitchFamily="18" charset="-128"/>
              </a:rPr>
              <a:t>　</a:t>
            </a:r>
            <a:r>
              <a:rPr lang="ja-JP" altLang="en-US" sz="1800" dirty="0" smtClean="0">
                <a:latin typeface="HGS教科書体" pitchFamily="18" charset="-128"/>
                <a:ea typeface="HGS教科書体" pitchFamily="18" charset="-128"/>
              </a:rPr>
              <a:t> </a:t>
            </a:r>
            <a:r>
              <a:rPr lang="ja-JP" altLang="en-US" sz="1800" b="1" dirty="0" smtClean="0">
                <a:latin typeface="HGS教科書体" pitchFamily="18" charset="-128"/>
                <a:ea typeface="HGS教科書体" pitchFamily="18" charset="-128"/>
              </a:rPr>
              <a:t>沖正蔵　　</a:t>
            </a:r>
            <a:r>
              <a:rPr lang="ja-JP" altLang="en-US" sz="1600" dirty="0" smtClean="0">
                <a:latin typeface="HGS教科書体" pitchFamily="18" charset="-128"/>
                <a:ea typeface="HGS教科書体" pitchFamily="18" charset="-128"/>
              </a:rPr>
              <a:t>（安政</a:t>
            </a:r>
            <a:r>
              <a:rPr lang="en-US" altLang="ja-JP" sz="1600" dirty="0" smtClean="0">
                <a:latin typeface="HGS教科書体" pitchFamily="18" charset="-128"/>
                <a:ea typeface="HGS教科書体" pitchFamily="18" charset="-128"/>
              </a:rPr>
              <a:t>3</a:t>
            </a:r>
            <a:r>
              <a:rPr lang="ja-JP" altLang="en-US" sz="1600" dirty="0" smtClean="0">
                <a:latin typeface="HGS教科書体" pitchFamily="18" charset="-128"/>
                <a:ea typeface="HGS教科書体" pitchFamily="18" charset="-128"/>
              </a:rPr>
              <a:t>年</a:t>
            </a:r>
            <a:r>
              <a:rPr lang="en-US" altLang="ja-JP" sz="1600" dirty="0" smtClean="0">
                <a:latin typeface="HGS教科書体" pitchFamily="18" charset="-128"/>
                <a:ea typeface="HGS教科書体" pitchFamily="18" charset="-128"/>
              </a:rPr>
              <a:t>/1856</a:t>
            </a:r>
            <a:r>
              <a:rPr lang="ja-JP" altLang="en-US" sz="1600" dirty="0" smtClean="0">
                <a:latin typeface="HGS教科書体" pitchFamily="18" charset="-128"/>
                <a:ea typeface="HGS教科書体" pitchFamily="18" charset="-128"/>
              </a:rPr>
              <a:t>年）</a:t>
            </a:r>
            <a:endParaRPr lang="en-US" altLang="ja-JP" sz="1600" dirty="0" smtClean="0">
              <a:latin typeface="HGS教科書体" pitchFamily="18" charset="-128"/>
              <a:ea typeface="HGS教科書体" pitchFamily="18" charset="-128"/>
            </a:endParaRPr>
          </a:p>
          <a:p>
            <a:pPr marL="0" lvl="0" indent="0">
              <a:buNone/>
            </a:pPr>
            <a:endParaRPr lang="en-US" altLang="ja-JP" sz="1800" dirty="0">
              <a:latin typeface="HGS教科書体" pitchFamily="18" charset="-128"/>
              <a:ea typeface="HGS教科書体" pitchFamily="18" charset="-128"/>
            </a:endParaRPr>
          </a:p>
          <a:p>
            <a:pPr marL="0" lvl="0" indent="0">
              <a:buNone/>
            </a:pPr>
            <a:r>
              <a:rPr lang="en-US" altLang="ja-JP" sz="1800" b="1" dirty="0" smtClean="0">
                <a:latin typeface="HGS教科書体" pitchFamily="18" charset="-128"/>
                <a:ea typeface="HGS教科書体" pitchFamily="18" charset="-128"/>
              </a:rPr>
              <a:t>9</a:t>
            </a:r>
            <a:r>
              <a:rPr lang="en-US" altLang="ja-JP" sz="1800" dirty="0" smtClean="0">
                <a:latin typeface="HGS教科書体" pitchFamily="18" charset="-128"/>
                <a:ea typeface="HGS教科書体" pitchFamily="18" charset="-128"/>
              </a:rPr>
              <a:t>.</a:t>
            </a:r>
            <a:r>
              <a:rPr lang="ja-JP" altLang="en-US" sz="1800" b="1" dirty="0" smtClean="0">
                <a:solidFill>
                  <a:prstClr val="black"/>
                </a:solidFill>
                <a:latin typeface="HGS教科書体" pitchFamily="18" charset="-128"/>
                <a:ea typeface="HGS教科書体" pitchFamily="18" charset="-128"/>
              </a:rPr>
              <a:t>官板実測日本地図</a:t>
            </a:r>
            <a:r>
              <a:rPr lang="en-US" altLang="ja-JP" sz="1800" b="1" dirty="0" smtClean="0">
                <a:solidFill>
                  <a:prstClr val="black"/>
                </a:solidFill>
                <a:latin typeface="HGS教科書体" pitchFamily="18" charset="-128"/>
                <a:ea typeface="HGS教科書体" pitchFamily="18" charset="-128"/>
              </a:rPr>
              <a:t>[</a:t>
            </a:r>
            <a:r>
              <a:rPr lang="ja-JP" altLang="en-US" sz="1800" b="1" dirty="0" smtClean="0">
                <a:solidFill>
                  <a:prstClr val="black"/>
                </a:solidFill>
                <a:latin typeface="HGS教科書体" pitchFamily="18" charset="-128"/>
                <a:ea typeface="HGS教科書体" pitchFamily="18" charset="-128"/>
              </a:rPr>
              <a:t>蝦夷諸島</a:t>
            </a:r>
            <a:r>
              <a:rPr lang="en-US" altLang="ja-JP" sz="1800" b="1" dirty="0" smtClean="0">
                <a:solidFill>
                  <a:prstClr val="black"/>
                </a:solidFill>
                <a:latin typeface="HGS教科書体" pitchFamily="18" charset="-128"/>
                <a:ea typeface="HGS教科書体" pitchFamily="18" charset="-128"/>
              </a:rPr>
              <a:t>]</a:t>
            </a:r>
            <a:endParaRPr lang="en-US" altLang="ja-JP" sz="1800" b="1" dirty="0">
              <a:solidFill>
                <a:prstClr val="black"/>
              </a:solidFill>
              <a:latin typeface="HGS教科書体" pitchFamily="18" charset="-128"/>
              <a:ea typeface="HGS教科書体" pitchFamily="18" charset="-128"/>
            </a:endParaRPr>
          </a:p>
          <a:p>
            <a:pPr marL="0" lvl="0" indent="0">
              <a:buNone/>
            </a:pPr>
            <a:r>
              <a:rPr lang="ja-JP" altLang="en-US" sz="1800" dirty="0" smtClean="0">
                <a:solidFill>
                  <a:prstClr val="black"/>
                </a:solidFill>
                <a:latin typeface="HGS教科書体" pitchFamily="18" charset="-128"/>
                <a:ea typeface="HGS教科書体" pitchFamily="18" charset="-128"/>
              </a:rPr>
              <a:t>　　　　　  </a:t>
            </a:r>
            <a:r>
              <a:rPr lang="ja-JP" altLang="en-US" sz="1600" dirty="0" smtClean="0">
                <a:solidFill>
                  <a:prstClr val="black"/>
                </a:solidFill>
                <a:latin typeface="HGS教科書体" pitchFamily="18" charset="-128"/>
                <a:ea typeface="HGS教科書体" pitchFamily="18" charset="-128"/>
              </a:rPr>
              <a:t>（慶応元年</a:t>
            </a:r>
            <a:r>
              <a:rPr lang="en-US" altLang="ja-JP" sz="1600" dirty="0" smtClean="0">
                <a:solidFill>
                  <a:prstClr val="black"/>
                </a:solidFill>
                <a:latin typeface="HGS教科書体" pitchFamily="18" charset="-128"/>
                <a:ea typeface="HGS教科書体" pitchFamily="18" charset="-128"/>
              </a:rPr>
              <a:t>/1865</a:t>
            </a:r>
            <a:r>
              <a:rPr lang="ja-JP" altLang="en-US" sz="1600" dirty="0" smtClean="0">
                <a:solidFill>
                  <a:prstClr val="black"/>
                </a:solidFill>
                <a:latin typeface="HGS教科書体" pitchFamily="18" charset="-128"/>
                <a:ea typeface="HGS教科書体" pitchFamily="18" charset="-128"/>
              </a:rPr>
              <a:t>年</a:t>
            </a:r>
            <a:r>
              <a:rPr lang="ja-JP" altLang="en-US" sz="1600" dirty="0">
                <a:solidFill>
                  <a:prstClr val="black"/>
                </a:solidFill>
                <a:latin typeface="HGS教科書体" pitchFamily="18" charset="-128"/>
                <a:ea typeface="HGS教科書体" pitchFamily="18" charset="-128"/>
              </a:rPr>
              <a:t>）</a:t>
            </a:r>
            <a:endParaRPr lang="en-US" altLang="ja-JP" sz="1600" dirty="0">
              <a:solidFill>
                <a:prstClr val="black"/>
              </a:solidFill>
              <a:latin typeface="HGS教科書体" pitchFamily="18" charset="-128"/>
              <a:ea typeface="HGS教科書体" pitchFamily="18" charset="-128"/>
            </a:endParaRPr>
          </a:p>
          <a:p>
            <a:endParaRPr kumimoji="1" lang="en-US" altLang="ja-JP" sz="1800" dirty="0" smtClean="0">
              <a:latin typeface="HGS教科書体" pitchFamily="18" charset="-128"/>
              <a:ea typeface="HGS教科書体" pitchFamily="18" charset="-128"/>
            </a:endParaRPr>
          </a:p>
          <a:p>
            <a:pPr marL="0" indent="0">
              <a:buNone/>
            </a:pPr>
            <a:endParaRPr kumimoji="1" lang="en-US" altLang="ja-JP" sz="1800" b="1" dirty="0" smtClean="0">
              <a:latin typeface="HGS教科書体" pitchFamily="18" charset="-128"/>
              <a:ea typeface="HGS教科書体" pitchFamily="18" charset="-128"/>
            </a:endParaRPr>
          </a:p>
          <a:p>
            <a:pPr marL="0" indent="0">
              <a:buNone/>
            </a:pPr>
            <a:endParaRPr lang="en-US" altLang="ja-JP" sz="1800" b="1" dirty="0">
              <a:latin typeface="HGS教科書体" pitchFamily="18" charset="-128"/>
              <a:ea typeface="HGS教科書体" pitchFamily="18" charset="-128"/>
            </a:endParaRPr>
          </a:p>
          <a:p>
            <a:pPr marL="0" indent="0">
              <a:buNone/>
            </a:pPr>
            <a:endParaRPr kumimoji="1" lang="en-US" altLang="ja-JP" sz="1800" b="1" dirty="0" smtClean="0">
              <a:latin typeface="HGS教科書体" pitchFamily="18" charset="-128"/>
              <a:ea typeface="HGS教科書体" pitchFamily="18" charset="-128"/>
            </a:endParaRPr>
          </a:p>
          <a:p>
            <a:pPr marL="0" indent="0">
              <a:buNone/>
            </a:pPr>
            <a:endParaRPr lang="en-US" altLang="ja-JP" sz="1800" b="1" dirty="0">
              <a:latin typeface="HGS教科書体" pitchFamily="18" charset="-128"/>
              <a:ea typeface="HGS教科書体" pitchFamily="18" charset="-128"/>
            </a:endParaRPr>
          </a:p>
          <a:p>
            <a:pPr marL="0" indent="0">
              <a:buNone/>
            </a:pPr>
            <a:r>
              <a:rPr kumimoji="1" lang="en-US" altLang="ja-JP" sz="1800" b="1" dirty="0" smtClean="0">
                <a:latin typeface="HGS教科書体" pitchFamily="18" charset="-128"/>
                <a:ea typeface="HGS教科書体" pitchFamily="18" charset="-128"/>
              </a:rPr>
              <a:t>10.</a:t>
            </a:r>
            <a:r>
              <a:rPr lang="ja-JP" altLang="en-US" sz="1800" b="1" dirty="0" smtClean="0">
                <a:latin typeface="HGS教科書体" pitchFamily="18" charset="-128"/>
                <a:ea typeface="HGS教科書体" pitchFamily="18" charset="-128"/>
              </a:rPr>
              <a:t> 北海道国郡</a:t>
            </a:r>
            <a:r>
              <a:rPr lang="ja-JP" altLang="en-US" sz="1800" b="1" dirty="0">
                <a:latin typeface="HGS教科書体" pitchFamily="18" charset="-128"/>
                <a:ea typeface="HGS教科書体" pitchFamily="18" charset="-128"/>
              </a:rPr>
              <a:t>全</a:t>
            </a:r>
            <a:r>
              <a:rPr lang="ja-JP" altLang="en-US" sz="1800" b="1" dirty="0" smtClean="0">
                <a:latin typeface="HGS教科書体" pitchFamily="18" charset="-128"/>
                <a:ea typeface="HGS教科書体" pitchFamily="18" charset="-128"/>
              </a:rPr>
              <a:t>図</a:t>
            </a:r>
            <a:endParaRPr lang="en-US" altLang="ja-JP" sz="1800" b="1" dirty="0" smtClean="0">
              <a:latin typeface="HGS教科書体" pitchFamily="18" charset="-128"/>
              <a:ea typeface="HGS教科書体" pitchFamily="18" charset="-128"/>
            </a:endParaRPr>
          </a:p>
          <a:p>
            <a:pPr marL="0" indent="0">
              <a:buNone/>
            </a:pPr>
            <a:r>
              <a:rPr lang="ja-JP" altLang="en-US" sz="1800" dirty="0" smtClean="0">
                <a:latin typeface="HGS教科書体" pitchFamily="18" charset="-128"/>
                <a:ea typeface="HGS教科書体" pitchFamily="18" charset="-128"/>
              </a:rPr>
              <a:t>　 </a:t>
            </a:r>
            <a:r>
              <a:rPr lang="ja-JP" altLang="en-US" sz="1800" b="1" dirty="0" smtClean="0">
                <a:latin typeface="HGS教科書体" pitchFamily="18" charset="-128"/>
                <a:ea typeface="HGS教科書体" pitchFamily="18" charset="-128"/>
              </a:rPr>
              <a:t>松浦武四郎</a:t>
            </a:r>
            <a:r>
              <a:rPr lang="ja-JP" altLang="en-US" sz="1600" dirty="0" smtClean="0">
                <a:latin typeface="HGS教科書体" pitchFamily="18" charset="-128"/>
                <a:ea typeface="HGS教科書体" pitchFamily="18" charset="-128"/>
              </a:rPr>
              <a:t>（明治</a:t>
            </a:r>
            <a:r>
              <a:rPr lang="en-US" altLang="ja-JP" sz="1600" dirty="0" smtClean="0">
                <a:latin typeface="HGS教科書体" pitchFamily="18" charset="-128"/>
                <a:ea typeface="HGS教科書体" pitchFamily="18" charset="-128"/>
              </a:rPr>
              <a:t>2</a:t>
            </a:r>
            <a:r>
              <a:rPr lang="ja-JP" altLang="en-US" sz="1600" dirty="0" smtClean="0">
                <a:latin typeface="HGS教科書体" pitchFamily="18" charset="-128"/>
                <a:ea typeface="HGS教科書体" pitchFamily="18" charset="-128"/>
              </a:rPr>
              <a:t>年</a:t>
            </a:r>
            <a:r>
              <a:rPr lang="en-US" altLang="ja-JP" sz="1600" dirty="0" smtClean="0">
                <a:latin typeface="HGS教科書体" pitchFamily="18" charset="-128"/>
                <a:ea typeface="HGS教科書体" pitchFamily="18" charset="-128"/>
              </a:rPr>
              <a:t>/1869</a:t>
            </a:r>
            <a:r>
              <a:rPr lang="ja-JP" altLang="en-US" sz="1600" dirty="0" smtClean="0">
                <a:latin typeface="HGS教科書体" pitchFamily="18" charset="-128"/>
                <a:ea typeface="HGS教科書体" pitchFamily="18" charset="-128"/>
              </a:rPr>
              <a:t>年）</a:t>
            </a:r>
            <a:endParaRPr lang="en-US" altLang="ja-JP" sz="1600" dirty="0" smtClean="0">
              <a:latin typeface="HGS教科書体" pitchFamily="18" charset="-128"/>
              <a:ea typeface="HGS教科書体" pitchFamily="18" charset="-128"/>
            </a:endParaRPr>
          </a:p>
          <a:p>
            <a:endParaRPr lang="en-US" altLang="ja-JP" sz="1800" dirty="0">
              <a:latin typeface="HGS教科書体" pitchFamily="18" charset="-128"/>
              <a:ea typeface="HGS教科書体" pitchFamily="18" charset="-128"/>
            </a:endParaRPr>
          </a:p>
          <a:p>
            <a:pPr marL="0" indent="0">
              <a:buNone/>
            </a:pPr>
            <a:endParaRPr kumimoji="1" lang="en-US" altLang="ja-JP" dirty="0" smtClean="0">
              <a:latin typeface="HGS教科書体" pitchFamily="18" charset="-128"/>
              <a:ea typeface="HGS教科書体" pitchFamily="18" charset="-128"/>
            </a:endParaRPr>
          </a:p>
        </p:txBody>
      </p:sp>
      <p:sp>
        <p:nvSpPr>
          <p:cNvPr id="12" name="正方形/長方形 11"/>
          <p:cNvSpPr/>
          <p:nvPr/>
        </p:nvSpPr>
        <p:spPr>
          <a:xfrm>
            <a:off x="332875" y="6588224"/>
            <a:ext cx="6264696" cy="800219"/>
          </a:xfrm>
          <a:prstGeom prst="rect">
            <a:avLst/>
          </a:prstGeom>
          <a:solidFill>
            <a:schemeClr val="accent6">
              <a:lumMod val="20000"/>
              <a:lumOff val="80000"/>
            </a:schemeClr>
          </a:solidFill>
          <a:ln>
            <a:solidFill>
              <a:schemeClr val="accent6">
                <a:lumMod val="75000"/>
              </a:schemeClr>
            </a:solidFill>
          </a:ln>
        </p:spPr>
        <p:txBody>
          <a:bodyPr wrap="square">
            <a:spAutoFit/>
          </a:bodyPr>
          <a:lstStyle/>
          <a:p>
            <a:r>
              <a:rPr lang="ja-JP" altLang="en-US" b="1" dirty="0">
                <a:latin typeface="HGS教科書体" pitchFamily="18" charset="-128"/>
                <a:ea typeface="HGS教科書体" pitchFamily="18" charset="-128"/>
              </a:rPr>
              <a:t>北方関係資料総合</a:t>
            </a:r>
            <a:r>
              <a:rPr lang="ja-JP" altLang="en-US" b="1" dirty="0" smtClean="0">
                <a:latin typeface="HGS教科書体" pitchFamily="18" charset="-128"/>
                <a:ea typeface="HGS教科書体" pitchFamily="18" charset="-128"/>
              </a:rPr>
              <a:t>目録　</a:t>
            </a:r>
            <a:r>
              <a:rPr lang="en-US" altLang="ja-JP" sz="1400" dirty="0" smtClean="0">
                <a:latin typeface="HGS教科書体" pitchFamily="18" charset="-128"/>
                <a:ea typeface="HGS教科書体" pitchFamily="18" charset="-128"/>
              </a:rPr>
              <a:t>(</a:t>
            </a:r>
            <a:r>
              <a:rPr lang="en-US" altLang="ja-JP" sz="1400" dirty="0">
                <a:latin typeface="HGSｺﾞｼｯｸM" pitchFamily="50" charset="-128"/>
                <a:ea typeface="HGSｺﾞｼｯｸM" pitchFamily="50" charset="-128"/>
              </a:rPr>
              <a:t>http://www2.lib.hokudai.ac.jp/hoppodb</a:t>
            </a:r>
            <a:r>
              <a:rPr lang="en-US" altLang="ja-JP" sz="1400" dirty="0">
                <a:latin typeface="HGS教科書体" pitchFamily="18" charset="-128"/>
                <a:ea typeface="HGS教科書体" pitchFamily="18" charset="-128"/>
              </a:rPr>
              <a:t>/)</a:t>
            </a:r>
            <a:r>
              <a:rPr lang="ja-JP" altLang="en-US" sz="1400" dirty="0">
                <a:latin typeface="HGS教科書体" pitchFamily="18" charset="-128"/>
                <a:ea typeface="HGS教科書体" pitchFamily="18" charset="-128"/>
              </a:rPr>
              <a:t>では、附属図書館所蔵の北方関係資料類をインターネット上で検索することが出来ます</a:t>
            </a:r>
            <a:r>
              <a:rPr lang="ja-JP" altLang="en-US" sz="1400" dirty="0" smtClean="0">
                <a:latin typeface="HGS教科書体" pitchFamily="18" charset="-128"/>
                <a:ea typeface="HGS教科書体" pitchFamily="18" charset="-128"/>
              </a:rPr>
              <a:t>。画像・全文が見られるものもあります。</a:t>
            </a:r>
            <a:endParaRPr lang="ja-JP" altLang="en-US" sz="1400" dirty="0">
              <a:latin typeface="HGS教科書体" pitchFamily="18" charset="-128"/>
              <a:ea typeface="HGS教科書体" pitchFamily="18" charset="-128"/>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77070" y="4211960"/>
            <a:ext cx="2027045" cy="1624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502206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534</TotalTime>
  <Words>78</Words>
  <Application>Microsoft Office PowerPoint</Application>
  <PresentationFormat>画面に合わせる (4:3)</PresentationFormat>
  <Paragraphs>87</Paragraphs>
  <Slides>4</Slides>
  <Notes>0</Notes>
  <HiddenSlides>0</HiddenSlides>
  <MMClips>0</MMClips>
  <ScaleCrop>false</ScaleCrop>
  <HeadingPairs>
    <vt:vector size="4" baseType="variant">
      <vt:variant>
        <vt:lpstr>テーマ</vt:lpstr>
      </vt:variant>
      <vt:variant>
        <vt:i4>1</vt:i4>
      </vt:variant>
      <vt:variant>
        <vt:lpstr>スライド タイトル</vt:lpstr>
      </vt:variant>
      <vt:variant>
        <vt:i4>4</vt:i4>
      </vt:variant>
    </vt:vector>
  </HeadingPairs>
  <TitlesOfParts>
    <vt:vector size="5" baseType="lpstr">
      <vt:lpstr>Office ​​テーマ</vt:lpstr>
      <vt:lpstr>PowerPoint プレゼンテーション</vt:lpstr>
      <vt:lpstr>ごあいさつ</vt:lpstr>
      <vt:lpstr>林子平資料　　　　　　 ①「朝鮮国全図」（三国通覧図）（軸物81）                 　　　　　　　　　　　　　 ②「琉球国全図」(三国通覧図）（軸物79）  　 　 　 　 　    　　　　　　　　　　　　　　③「三国通覧図説」　（旧記351） 　　　　　　　　　　　　　　                                           </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staff</dc:creator>
  <cp:lastModifiedBy>staff</cp:lastModifiedBy>
  <cp:revision>30</cp:revision>
  <dcterms:created xsi:type="dcterms:W3CDTF">2013-11-13T00:03:24Z</dcterms:created>
  <dcterms:modified xsi:type="dcterms:W3CDTF">2013-11-19T07:25:51Z</dcterms:modified>
</cp:coreProperties>
</file>